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77" r:id="rId4"/>
    <p:sldId id="281" r:id="rId5"/>
    <p:sldId id="258" r:id="rId6"/>
    <p:sldId id="282" r:id="rId7"/>
    <p:sldId id="283" r:id="rId8"/>
    <p:sldId id="263" r:id="rId9"/>
  </p:sldIdLst>
  <p:sldSz cx="7772400" cy="100584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FDA"/>
    <a:srgbClr val="009999"/>
    <a:srgbClr val="F46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439" autoAdjust="0"/>
  </p:normalViewPr>
  <p:slideViewPr>
    <p:cSldViewPr snapToGrid="0">
      <p:cViewPr varScale="1">
        <p:scale>
          <a:sx n="49" d="100"/>
          <a:sy n="49" d="100"/>
        </p:scale>
        <p:origin x="2238" y="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001" cy="462721"/>
          </a:xfrm>
          <a:prstGeom prst="rect">
            <a:avLst/>
          </a:prstGeom>
        </p:spPr>
        <p:txBody>
          <a:bodyPr vert="horz" lIns="87481" tIns="43741" rIns="87481" bIns="43741" rtlCol="0"/>
          <a:lstStyle>
            <a:lvl1pPr algn="l">
              <a:defRPr sz="1100"/>
            </a:lvl1pPr>
          </a:lstStyle>
          <a:p>
            <a:endParaRPr lang="en-US"/>
          </a:p>
        </p:txBody>
      </p:sp>
      <p:sp>
        <p:nvSpPr>
          <p:cNvPr id="3" name="Date Placeholder 2"/>
          <p:cNvSpPr>
            <a:spLocks noGrp="1"/>
          </p:cNvSpPr>
          <p:nvPr>
            <p:ph type="dt" idx="1"/>
          </p:nvPr>
        </p:nvSpPr>
        <p:spPr>
          <a:xfrm>
            <a:off x="3936566" y="1"/>
            <a:ext cx="3012001" cy="462721"/>
          </a:xfrm>
          <a:prstGeom prst="rect">
            <a:avLst/>
          </a:prstGeom>
        </p:spPr>
        <p:txBody>
          <a:bodyPr vert="horz" lIns="87481" tIns="43741" rIns="87481" bIns="43741" rtlCol="0"/>
          <a:lstStyle>
            <a:lvl1pPr algn="r">
              <a:defRPr sz="1100"/>
            </a:lvl1pPr>
          </a:lstStyle>
          <a:p>
            <a:fld id="{149E30A2-5124-452F-B933-E06EE71DF88F}" type="datetimeFigureOut">
              <a:rPr lang="en-US" smtClean="0"/>
              <a:t>11/4/2025</a:t>
            </a:fld>
            <a:endParaRPr lang="en-US"/>
          </a:p>
        </p:txBody>
      </p:sp>
      <p:sp>
        <p:nvSpPr>
          <p:cNvPr id="4" name="Slide Image Placeholder 3"/>
          <p:cNvSpPr>
            <a:spLocks noGrp="1" noRot="1" noChangeAspect="1"/>
          </p:cNvSpPr>
          <p:nvPr>
            <p:ph type="sldImg" idx="2"/>
          </p:nvPr>
        </p:nvSpPr>
        <p:spPr>
          <a:xfrm>
            <a:off x="2271713" y="1154113"/>
            <a:ext cx="2406650" cy="3117850"/>
          </a:xfrm>
          <a:prstGeom prst="rect">
            <a:avLst/>
          </a:prstGeom>
          <a:noFill/>
          <a:ln w="12700">
            <a:solidFill>
              <a:prstClr val="black"/>
            </a:solidFill>
          </a:ln>
        </p:spPr>
        <p:txBody>
          <a:bodyPr vert="horz" lIns="87481" tIns="43741" rIns="87481" bIns="43741" rtlCol="0" anchor="ctr"/>
          <a:lstStyle/>
          <a:p>
            <a:endParaRPr lang="en-US"/>
          </a:p>
        </p:txBody>
      </p:sp>
      <p:sp>
        <p:nvSpPr>
          <p:cNvPr id="5" name="Notes Placeholder 4"/>
          <p:cNvSpPr>
            <a:spLocks noGrp="1"/>
          </p:cNvSpPr>
          <p:nvPr>
            <p:ph type="body" sz="quarter" idx="3"/>
          </p:nvPr>
        </p:nvSpPr>
        <p:spPr>
          <a:xfrm>
            <a:off x="695312" y="4445475"/>
            <a:ext cx="5559457" cy="3636093"/>
          </a:xfrm>
          <a:prstGeom prst="rect">
            <a:avLst/>
          </a:prstGeom>
        </p:spPr>
        <p:txBody>
          <a:bodyPr vert="horz" lIns="87481" tIns="43741" rIns="87481" bIns="437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3355"/>
            <a:ext cx="3012001" cy="462720"/>
          </a:xfrm>
          <a:prstGeom prst="rect">
            <a:avLst/>
          </a:prstGeom>
        </p:spPr>
        <p:txBody>
          <a:bodyPr vert="horz" lIns="87481" tIns="43741" rIns="87481" bIns="43741" rtlCol="0" anchor="b"/>
          <a:lstStyle>
            <a:lvl1pPr algn="l">
              <a:defRPr sz="1100"/>
            </a:lvl1pPr>
          </a:lstStyle>
          <a:p>
            <a:endParaRPr lang="en-US"/>
          </a:p>
        </p:txBody>
      </p:sp>
      <p:sp>
        <p:nvSpPr>
          <p:cNvPr id="7" name="Slide Number Placeholder 6"/>
          <p:cNvSpPr>
            <a:spLocks noGrp="1"/>
          </p:cNvSpPr>
          <p:nvPr>
            <p:ph type="sldNum" sz="quarter" idx="5"/>
          </p:nvPr>
        </p:nvSpPr>
        <p:spPr>
          <a:xfrm>
            <a:off x="3936566" y="8773355"/>
            <a:ext cx="3012001" cy="462720"/>
          </a:xfrm>
          <a:prstGeom prst="rect">
            <a:avLst/>
          </a:prstGeom>
        </p:spPr>
        <p:txBody>
          <a:bodyPr vert="horz" lIns="87481" tIns="43741" rIns="87481" bIns="43741" rtlCol="0" anchor="b"/>
          <a:lstStyle>
            <a:lvl1pPr algn="r">
              <a:defRPr sz="1100"/>
            </a:lvl1pPr>
          </a:lstStyle>
          <a:p>
            <a:fld id="{15AB3C4A-BAB2-4E46-8016-D2BEB9916617}" type="slidenum">
              <a:rPr lang="en-US" smtClean="0"/>
              <a:t>‹#›</a:t>
            </a:fld>
            <a:endParaRPr lang="en-US"/>
          </a:p>
        </p:txBody>
      </p:sp>
    </p:spTree>
    <p:extLst>
      <p:ext uri="{BB962C8B-B14F-4D97-AF65-F5344CB8AC3E}">
        <p14:creationId xmlns:p14="http://schemas.microsoft.com/office/powerpoint/2010/main" val="170093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AB3C4A-BAB2-4E46-8016-D2BEB9916617}" type="slidenum">
              <a:rPr lang="en-US" smtClean="0"/>
              <a:t>3</a:t>
            </a:fld>
            <a:endParaRPr lang="en-US"/>
          </a:p>
        </p:txBody>
      </p:sp>
    </p:spTree>
    <p:extLst>
      <p:ext uri="{BB962C8B-B14F-4D97-AF65-F5344CB8AC3E}">
        <p14:creationId xmlns:p14="http://schemas.microsoft.com/office/powerpoint/2010/main" val="177530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B335AE-F1A4-4198-A94E-AC762EC2FBA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240956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335AE-F1A4-4198-A94E-AC762EC2FBA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396132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335AE-F1A4-4198-A94E-AC762EC2FBA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120079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335AE-F1A4-4198-A94E-AC762EC2FBA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107455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335AE-F1A4-4198-A94E-AC762EC2FBA3}"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47555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335AE-F1A4-4198-A94E-AC762EC2FBA3}"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46064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335AE-F1A4-4198-A94E-AC762EC2FBA3}"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179626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335AE-F1A4-4198-A94E-AC762EC2FBA3}"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15167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335AE-F1A4-4198-A94E-AC762EC2FBA3}"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403724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BB335AE-F1A4-4198-A94E-AC762EC2FBA3}"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398341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BB335AE-F1A4-4198-A94E-AC762EC2FBA3}"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7A6EDC-E98B-4665-8E06-1E937A0F642C}" type="slidenum">
              <a:rPr lang="en-US" smtClean="0"/>
              <a:t>‹#›</a:t>
            </a:fld>
            <a:endParaRPr lang="en-US"/>
          </a:p>
        </p:txBody>
      </p:sp>
    </p:spTree>
    <p:extLst>
      <p:ext uri="{BB962C8B-B14F-4D97-AF65-F5344CB8AC3E}">
        <p14:creationId xmlns:p14="http://schemas.microsoft.com/office/powerpoint/2010/main" val="100969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B335AE-F1A4-4198-A94E-AC762EC2FBA3}" type="datetimeFigureOut">
              <a:rPr lang="en-US" smtClean="0"/>
              <a:t>11/4/2025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E7A6EDC-E98B-4665-8E06-1E937A0F642C}" type="slidenum">
              <a:rPr lang="en-US" smtClean="0"/>
              <a:t>‹#›</a:t>
            </a:fld>
            <a:endParaRPr lang="en-US"/>
          </a:p>
        </p:txBody>
      </p:sp>
    </p:spTree>
    <p:extLst>
      <p:ext uri="{BB962C8B-B14F-4D97-AF65-F5344CB8AC3E}">
        <p14:creationId xmlns:p14="http://schemas.microsoft.com/office/powerpoint/2010/main" val="783167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19.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77131" y="371969"/>
            <a:ext cx="1934845" cy="1435100"/>
          </a:xfrm>
          <a:prstGeom prst="ellipse">
            <a:avLst/>
          </a:prstGeom>
          <a:ln>
            <a:noFill/>
          </a:ln>
          <a:effectLst>
            <a:softEdge rad="112500"/>
          </a:effectLst>
          <a:extLst>
            <a:ext uri="{53640926-AAD7-44D8-BBD7-CCE9431645EC}">
              <a14:shadowObscured xmlns:a14="http://schemas.microsoft.com/office/drawing/2010/main"/>
            </a:ext>
          </a:extLst>
        </p:spPr>
      </p:pic>
      <p:sp>
        <p:nvSpPr>
          <p:cNvPr id="4" name="Rectangle 3"/>
          <p:cNvSpPr/>
          <p:nvPr/>
        </p:nvSpPr>
        <p:spPr>
          <a:xfrm>
            <a:off x="2181540" y="510753"/>
            <a:ext cx="4667834" cy="517065"/>
          </a:xfrm>
          <a:prstGeom prst="rect">
            <a:avLst/>
          </a:prstGeom>
        </p:spPr>
        <p:txBody>
          <a:bodyPr wrap="square">
            <a:spAutoFit/>
          </a:bodyPr>
          <a:lstStyle/>
          <a:p>
            <a:pPr marL="91440" marR="91440">
              <a:lnSpc>
                <a:spcPct val="115000"/>
              </a:lnSpc>
              <a:spcBef>
                <a:spcPts val="1200"/>
              </a:spcBef>
              <a:spcAft>
                <a:spcPts val="500"/>
              </a:spcAft>
            </a:pPr>
            <a:r>
              <a:rPr lang="en-US" sz="2400" dirty="0">
                <a:solidFill>
                  <a:srgbClr val="109FDA"/>
                </a:solidFill>
                <a:effectLst/>
                <a:latin typeface="Bookman Old Style" panose="02050604050505020204" pitchFamily="18" charset="0"/>
                <a:ea typeface="SimHei" panose="02010609060101010101" pitchFamily="49" charset="-122"/>
                <a:cs typeface="Times New Roman" panose="02020603050405020304" pitchFamily="18" charset="0"/>
              </a:rPr>
              <a:t>BELLEVUE SENIOR </a:t>
            </a:r>
            <a:endParaRPr lang="en-US" sz="2400" dirty="0">
              <a:solidFill>
                <a:srgbClr val="109FDA"/>
              </a:solidFill>
              <a:latin typeface="Bookman Old Style" panose="02050604050505020204" pitchFamily="18" charset="0"/>
              <a:ea typeface="SimHei" panose="02010609060101010101" pitchFamily="49" charset="-122"/>
              <a:cs typeface="Times New Roman" panose="02020603050405020304" pitchFamily="18" charset="0"/>
            </a:endParaRPr>
          </a:p>
        </p:txBody>
      </p:sp>
      <p:sp>
        <p:nvSpPr>
          <p:cNvPr id="5" name="Rectangle 4"/>
          <p:cNvSpPr/>
          <p:nvPr/>
        </p:nvSpPr>
        <p:spPr>
          <a:xfrm>
            <a:off x="157153" y="2121590"/>
            <a:ext cx="1877507" cy="6603859"/>
          </a:xfrm>
          <a:prstGeom prst="rect">
            <a:avLst/>
          </a:prstGeom>
        </p:spPr>
        <p:txBody>
          <a:bodyPr wrap="square">
            <a:spAutoFit/>
          </a:bodyPr>
          <a:lstStyle/>
          <a:p>
            <a:pPr marL="91440" marR="91440">
              <a:lnSpc>
                <a:spcPct val="115000"/>
              </a:lnSpc>
              <a:spcBef>
                <a:spcPts val="1000"/>
              </a:spcBef>
              <a:spcAft>
                <a:spcPts val="1000"/>
              </a:spcAft>
            </a:pPr>
            <a:r>
              <a:rPr lang="en-US" sz="1200" dirty="0">
                <a:solidFill>
                  <a:srgbClr val="0070C0"/>
                </a:solidFill>
                <a:effectLst/>
                <a:ea typeface="Microsoft YaHei" panose="020B0503020204020204" pitchFamily="34" charset="-122"/>
                <a:cs typeface="David" panose="020E0502060401010101" pitchFamily="34" charset="-79"/>
              </a:rPr>
              <a:t>BOARD OF DIRECTORS  </a:t>
            </a:r>
            <a:endParaRPr lang="en-US" sz="1200" dirty="0">
              <a:solidFill>
                <a:srgbClr val="0070C0"/>
              </a:solidFill>
              <a:effectLst/>
              <a:ea typeface="Century Gothic" panose="020B0502020202020204" pitchFamily="34" charset="0"/>
              <a:cs typeface="Times New Roman" panose="02020603050405020304" pitchFamily="18" charset="0"/>
            </a:endParaRPr>
          </a:p>
          <a:p>
            <a:pPr marL="91440" marR="91440"/>
            <a:r>
              <a:rPr lang="en-US" sz="1200" dirty="0">
                <a:solidFill>
                  <a:srgbClr val="262626"/>
                </a:solidFill>
                <a:ea typeface="Microsoft YaHei" panose="020B0503020204020204" pitchFamily="34" charset="-122"/>
                <a:cs typeface="Vijaya" panose="020B0604020202020204" pitchFamily="34" charset="0"/>
              </a:rPr>
              <a:t>Jim Janicki</a:t>
            </a:r>
          </a:p>
          <a:p>
            <a:pPr marL="91440" marR="91440"/>
            <a:r>
              <a:rPr lang="en-US" sz="1200" dirty="0">
                <a:solidFill>
                  <a:srgbClr val="262626"/>
                </a:solidFill>
                <a:ea typeface="Microsoft YaHei" panose="020B0503020204020204" pitchFamily="34" charset="-122"/>
                <a:cs typeface="Vijaya" panose="020B0604020202020204" pitchFamily="34" charset="0"/>
              </a:rPr>
              <a:t>President</a:t>
            </a:r>
          </a:p>
          <a:p>
            <a:pPr marL="91440" marR="91440"/>
            <a:endParaRPr lang="en-US" sz="600" dirty="0">
              <a:solidFill>
                <a:srgbClr val="262626"/>
              </a:solidFill>
              <a:ea typeface="Century Gothic" panose="020B0502020202020204" pitchFamily="34" charset="0"/>
              <a:cs typeface="Times New Roman" panose="02020603050405020304" pitchFamily="18" charset="0"/>
            </a:endParaRPr>
          </a:p>
          <a:p>
            <a:pPr marL="91440" marR="91440"/>
            <a:endParaRPr lang="en-US" sz="700" dirty="0">
              <a:solidFill>
                <a:srgbClr val="262626"/>
              </a:solidFill>
              <a:ea typeface="Century Gothic" panose="020B0502020202020204" pitchFamily="34" charset="0"/>
              <a:cs typeface="Times New Roman" panose="02020603050405020304" pitchFamily="18" charset="0"/>
            </a:endParaRPr>
          </a:p>
          <a:p>
            <a:pPr marL="91440" marR="91440"/>
            <a:r>
              <a:rPr lang="en-US" sz="1200" dirty="0">
                <a:solidFill>
                  <a:srgbClr val="262626"/>
                </a:solidFill>
                <a:ea typeface="Microsoft YaHei" panose="020B0503020204020204" pitchFamily="34" charset="-122"/>
                <a:cs typeface="Vijaya" panose="020B0604020202020204" pitchFamily="34" charset="0"/>
              </a:rPr>
              <a:t>Lisa Summers-Benak</a:t>
            </a:r>
          </a:p>
          <a:p>
            <a:pPr marL="91440" marR="91440"/>
            <a:r>
              <a:rPr lang="en-US" sz="1200" dirty="0">
                <a:solidFill>
                  <a:srgbClr val="262626"/>
                </a:solidFill>
                <a:ea typeface="Microsoft YaHei" panose="020B0503020204020204" pitchFamily="34" charset="-122"/>
                <a:cs typeface="Vijaya" panose="020B0604020202020204" pitchFamily="34" charset="0"/>
              </a:rPr>
              <a:t>Vice President</a:t>
            </a: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solidFill>
                <a:effectLst/>
                <a:uLnTx/>
                <a:uFillTx/>
                <a:latin typeface="Calibri" panose="020F0502020204030204"/>
                <a:ea typeface="Microsoft YaHei" panose="020B0503020204020204" pitchFamily="34" charset="-122"/>
                <a:cs typeface="Vijaya" panose="020B0604020202020204" pitchFamily="34" charset="0"/>
              </a:rPr>
              <a:t>Jamie Moore</a:t>
            </a:r>
          </a:p>
          <a:p>
            <a:pPr marL="91440" marR="9144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latin typeface="Calibri" panose="020F0502020204030204"/>
                <a:ea typeface="Microsoft YaHei" panose="020B0503020204020204" pitchFamily="34" charset="-122"/>
                <a:cs typeface="Vijaya" panose="020B0604020202020204" pitchFamily="34" charset="0"/>
              </a:rPr>
              <a:t>Treasurer</a:t>
            </a:r>
          </a:p>
          <a:p>
            <a:pPr marL="91440" marR="9144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62626"/>
              </a:solidFill>
              <a:effectLst/>
              <a:uLnTx/>
              <a:uFillTx/>
              <a:latin typeface="Calibri" panose="020F0502020204030204"/>
              <a:ea typeface="Microsoft YaHei" panose="020B0503020204020204" pitchFamily="34" charset="-122"/>
              <a:cs typeface="Vijaya" panose="020B0604020202020204" pitchFamily="34" charset="0"/>
            </a:endParaRPr>
          </a:p>
          <a:p>
            <a:pPr marL="91440" marR="91440">
              <a:defRPr/>
            </a:pPr>
            <a:r>
              <a:rPr lang="en-US" sz="1200" dirty="0">
                <a:solidFill>
                  <a:srgbClr val="262626"/>
                </a:solidFill>
                <a:ea typeface="Microsoft YaHei" panose="020B0503020204020204" pitchFamily="34" charset="-122"/>
                <a:cs typeface="Vijaya" panose="020B0604020202020204" pitchFamily="34" charset="0"/>
              </a:rPr>
              <a:t>Dorene </a:t>
            </a:r>
            <a:r>
              <a:rPr lang="en-US" sz="1200" dirty="0" err="1">
                <a:solidFill>
                  <a:srgbClr val="262626"/>
                </a:solidFill>
                <a:ea typeface="Microsoft YaHei" panose="020B0503020204020204" pitchFamily="34" charset="-122"/>
                <a:cs typeface="Vijaya" panose="020B0604020202020204" pitchFamily="34" charset="0"/>
              </a:rPr>
              <a:t>Narofsky</a:t>
            </a:r>
            <a:endParaRPr lang="en-US" sz="1200" dirty="0">
              <a:solidFill>
                <a:srgbClr val="262626"/>
              </a:solidFill>
              <a:ea typeface="Microsoft YaHei" panose="020B0503020204020204" pitchFamily="34" charset="-122"/>
              <a:cs typeface="Vijaya" panose="020B0604020202020204" pitchFamily="34" charset="0"/>
            </a:endParaRPr>
          </a:p>
          <a:p>
            <a:pPr marL="91440" marR="9144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solidFill>
                <a:effectLst/>
                <a:uLnTx/>
                <a:uFillTx/>
                <a:latin typeface="Calibri" panose="020F0502020204030204"/>
                <a:ea typeface="Microsoft YaHei" panose="020B0503020204020204" pitchFamily="34" charset="-122"/>
                <a:cs typeface="Vijaya" panose="020B0604020202020204" pitchFamily="34" charset="0"/>
              </a:rPr>
              <a:t>Secretary</a:t>
            </a:r>
          </a:p>
          <a:p>
            <a:pPr marL="91440" marR="91440"/>
            <a:endParaRPr lang="en-US" sz="800" dirty="0">
              <a:solidFill>
                <a:srgbClr val="262626"/>
              </a:solidFill>
              <a:ea typeface="Century Gothic" panose="020B0502020202020204" pitchFamily="34" charset="0"/>
              <a:cs typeface="Times New Roman" panose="02020603050405020304" pitchFamily="18" charset="0"/>
            </a:endParaRPr>
          </a:p>
          <a:p>
            <a:pPr marL="91440" marR="91440"/>
            <a:endParaRPr lang="en-US" sz="800" dirty="0">
              <a:solidFill>
                <a:srgbClr val="262626"/>
              </a:solidFill>
              <a:ea typeface="Century Gothic" panose="020B0502020202020204" pitchFamily="34" charset="0"/>
              <a:cs typeface="Times New Roman" panose="02020603050405020304" pitchFamily="18" charset="0"/>
            </a:endParaRPr>
          </a:p>
          <a:p>
            <a:pPr marL="91440" marR="91440"/>
            <a:r>
              <a:rPr lang="en-US" sz="1200" dirty="0">
                <a:solidFill>
                  <a:srgbClr val="262626"/>
                </a:solidFill>
                <a:ea typeface="Microsoft YaHei" panose="020B0503020204020204" pitchFamily="34" charset="-122"/>
                <a:cs typeface="Vijaya" panose="020B0604020202020204" pitchFamily="34" charset="0"/>
              </a:rPr>
              <a:t>Ralph </a:t>
            </a:r>
            <a:r>
              <a:rPr lang="en-US" sz="1200" dirty="0" err="1">
                <a:solidFill>
                  <a:srgbClr val="262626"/>
                </a:solidFill>
                <a:ea typeface="Microsoft YaHei" panose="020B0503020204020204" pitchFamily="34" charset="-122"/>
                <a:cs typeface="Vijaya" panose="020B0604020202020204" pitchFamily="34" charset="0"/>
              </a:rPr>
              <a:t>Gladbach</a:t>
            </a:r>
            <a:endParaRPr lang="en-US" sz="1200" dirty="0">
              <a:solidFill>
                <a:srgbClr val="262626"/>
              </a:solidFill>
              <a:ea typeface="Microsoft YaHei" panose="020B0503020204020204" pitchFamily="34" charset="-122"/>
              <a:cs typeface="Vijaya" panose="020B0604020202020204" pitchFamily="34" charset="0"/>
            </a:endParaRPr>
          </a:p>
          <a:p>
            <a:pPr marL="91440" marR="91440"/>
            <a:r>
              <a:rPr lang="en-US" sz="1200" dirty="0">
                <a:solidFill>
                  <a:srgbClr val="262626"/>
                </a:solidFill>
                <a:ea typeface="Microsoft YaHei" panose="020B0503020204020204" pitchFamily="34" charset="-122"/>
                <a:cs typeface="Vijaya" panose="020B0604020202020204" pitchFamily="34" charset="0"/>
              </a:rPr>
              <a:t>Voting Member</a:t>
            </a: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r>
              <a:rPr lang="en-US" sz="1200" dirty="0">
                <a:solidFill>
                  <a:srgbClr val="262626"/>
                </a:solidFill>
                <a:ea typeface="Microsoft YaHei" panose="020B0503020204020204" pitchFamily="34" charset="-122"/>
                <a:cs typeface="Vijaya" panose="020B0604020202020204" pitchFamily="34" charset="0"/>
              </a:rPr>
              <a:t>Mary Jo </a:t>
            </a:r>
            <a:r>
              <a:rPr lang="en-US" sz="1200" dirty="0" err="1"/>
              <a:t>Hopfensperger</a:t>
            </a:r>
            <a:endParaRPr lang="en-US" sz="1200" dirty="0"/>
          </a:p>
          <a:p>
            <a:pPr marL="91440" marR="91440"/>
            <a:r>
              <a:rPr lang="en-US" sz="1200" dirty="0">
                <a:solidFill>
                  <a:srgbClr val="262626"/>
                </a:solidFill>
                <a:ea typeface="Microsoft YaHei" panose="020B0503020204020204" pitchFamily="34" charset="-122"/>
                <a:cs typeface="Vijaya" panose="020B0604020202020204" pitchFamily="34" charset="0"/>
              </a:rPr>
              <a:t>Voting Member</a:t>
            </a: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r>
              <a:rPr lang="en-US" sz="1200" dirty="0">
                <a:solidFill>
                  <a:srgbClr val="262626"/>
                </a:solidFill>
                <a:ea typeface="Microsoft YaHei" panose="020B0503020204020204" pitchFamily="34" charset="-122"/>
                <a:cs typeface="Vijaya" panose="020B0604020202020204" pitchFamily="34" charset="0"/>
              </a:rPr>
              <a:t>Shirley Tingley</a:t>
            </a:r>
          </a:p>
          <a:p>
            <a:pPr marL="91440" marR="91440"/>
            <a:r>
              <a:rPr lang="en-US" sz="1200" dirty="0">
                <a:solidFill>
                  <a:srgbClr val="262626"/>
                </a:solidFill>
                <a:ea typeface="Microsoft YaHei" panose="020B0503020204020204" pitchFamily="34" charset="-122"/>
                <a:cs typeface="Vijaya" panose="020B0604020202020204" pitchFamily="34" charset="0"/>
              </a:rPr>
              <a:t>Voting Member</a:t>
            </a: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r>
              <a:rPr lang="en-US" sz="1200" dirty="0">
                <a:solidFill>
                  <a:srgbClr val="262626"/>
                </a:solidFill>
                <a:ea typeface="Microsoft YaHei" panose="020B0503020204020204" pitchFamily="34" charset="-122"/>
                <a:cs typeface="Vijaya" panose="020B0604020202020204" pitchFamily="34" charset="0"/>
              </a:rPr>
              <a:t>Katie Herbert</a:t>
            </a:r>
          </a:p>
          <a:p>
            <a:pPr marL="91440" marR="91440"/>
            <a:r>
              <a:rPr lang="en-US" sz="1200" dirty="0">
                <a:solidFill>
                  <a:srgbClr val="262626"/>
                </a:solidFill>
                <a:ea typeface="Microsoft YaHei" panose="020B0503020204020204" pitchFamily="34" charset="-122"/>
                <a:cs typeface="Vijaya" panose="020B0604020202020204" pitchFamily="34" charset="0"/>
              </a:rPr>
              <a:t>Voting Member</a:t>
            </a: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r>
              <a:rPr lang="en-US" sz="1200" dirty="0">
                <a:solidFill>
                  <a:srgbClr val="262626"/>
                </a:solidFill>
                <a:ea typeface="Microsoft YaHei" panose="020B0503020204020204" pitchFamily="34" charset="-122"/>
                <a:cs typeface="Vijaya" panose="020B0604020202020204" pitchFamily="34" charset="0"/>
              </a:rPr>
              <a:t>Joyce Wells</a:t>
            </a:r>
          </a:p>
          <a:p>
            <a:pPr marL="91440" marR="91440"/>
            <a:r>
              <a:rPr lang="en-US" sz="1200" dirty="0">
                <a:solidFill>
                  <a:srgbClr val="262626"/>
                </a:solidFill>
                <a:ea typeface="Microsoft YaHei" panose="020B0503020204020204" pitchFamily="34" charset="-122"/>
                <a:cs typeface="Vijaya" panose="020B0604020202020204" pitchFamily="34" charset="0"/>
              </a:rPr>
              <a:t>Voting Member</a:t>
            </a: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endParaRPr lang="en-US" sz="1200" dirty="0">
              <a:solidFill>
                <a:srgbClr val="262626"/>
              </a:solidFill>
              <a:ea typeface="Microsoft YaHei" panose="020B0503020204020204" pitchFamily="34" charset="-122"/>
              <a:cs typeface="Vijaya" panose="020B0604020202020204" pitchFamily="34" charset="0"/>
            </a:endParaRPr>
          </a:p>
          <a:p>
            <a:pPr marL="91440" marR="91440"/>
            <a:r>
              <a:rPr lang="en-US" sz="1200" dirty="0">
                <a:solidFill>
                  <a:srgbClr val="262626"/>
                </a:solidFill>
                <a:effectLst/>
                <a:ea typeface="Microsoft YaHei" panose="020B0503020204020204" pitchFamily="34" charset="-122"/>
                <a:cs typeface="Vijaya" panose="020B0604020202020204" pitchFamily="34" charset="0"/>
              </a:rPr>
              <a:t> </a:t>
            </a:r>
            <a:endParaRPr lang="en-US" sz="1200" dirty="0">
              <a:solidFill>
                <a:srgbClr val="262626"/>
              </a:solidFill>
              <a:effectLst/>
              <a:ea typeface="Century Gothic" panose="020B0502020202020204" pitchFamily="34" charset="0"/>
              <a:cs typeface="Times New Roman" panose="02020603050405020304" pitchFamily="18" charset="0"/>
            </a:endParaRPr>
          </a:p>
        </p:txBody>
      </p:sp>
      <p:sp>
        <p:nvSpPr>
          <p:cNvPr id="7" name="Text Box 22"/>
          <p:cNvSpPr txBox="1"/>
          <p:nvPr/>
        </p:nvSpPr>
        <p:spPr>
          <a:xfrm>
            <a:off x="77131" y="1494880"/>
            <a:ext cx="2132612" cy="693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91440" algn="ctr">
              <a:lnSpc>
                <a:spcPct val="115000"/>
              </a:lnSpc>
              <a:spcBef>
                <a:spcPts val="1000"/>
              </a:spcBef>
              <a:spcAft>
                <a:spcPts val="1000"/>
              </a:spcAft>
            </a:pPr>
            <a:r>
              <a:rPr lang="en-US" sz="1100" i="1" dirty="0">
                <a:solidFill>
                  <a:srgbClr val="109FDA"/>
                </a:solidFill>
                <a:effectLst/>
                <a:latin typeface="Vijaya" panose="020B0604020202020204" pitchFamily="34" charset="0"/>
                <a:ea typeface="Century Gothic" panose="020B0502020202020204" pitchFamily="34" charset="0"/>
                <a:cs typeface="Vijaya" panose="020B0604020202020204" pitchFamily="34" charset="0"/>
              </a:rPr>
              <a:t>Golden opportunities await a new day!</a:t>
            </a:r>
            <a:endParaRPr lang="en-US" sz="1100" dirty="0">
              <a:solidFill>
                <a:srgbClr val="109FDA"/>
              </a:solidFill>
              <a:effectLst/>
              <a:latin typeface="Vijaya" panose="020B0604020202020204" pitchFamily="34" charset="0"/>
              <a:ea typeface="Century Gothic" panose="020B0502020202020204" pitchFamily="34" charset="0"/>
              <a:cs typeface="Vijaya" panose="020B0604020202020204" pitchFamily="34" charset="0"/>
            </a:endParaRPr>
          </a:p>
        </p:txBody>
      </p:sp>
      <p:cxnSp>
        <p:nvCxnSpPr>
          <p:cNvPr id="16" name="Straight Connector 15"/>
          <p:cNvCxnSpPr/>
          <p:nvPr/>
        </p:nvCxnSpPr>
        <p:spPr>
          <a:xfrm flipV="1">
            <a:off x="277846" y="213759"/>
            <a:ext cx="7262985" cy="1835"/>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277846" y="568043"/>
            <a:ext cx="7262985" cy="0"/>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sp>
        <p:nvSpPr>
          <p:cNvPr id="23" name="Rectangle 22"/>
          <p:cNvSpPr/>
          <p:nvPr/>
        </p:nvSpPr>
        <p:spPr>
          <a:xfrm>
            <a:off x="277865" y="261259"/>
            <a:ext cx="7251090" cy="2600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96390" y="202792"/>
            <a:ext cx="2363189" cy="326884"/>
          </a:xfrm>
          <a:prstGeom prst="rect">
            <a:avLst/>
          </a:prstGeom>
        </p:spPr>
        <p:txBody>
          <a:bodyPr wrap="square">
            <a:spAutoFit/>
          </a:bodyPr>
          <a:lstStyle/>
          <a:p>
            <a:pPr marL="91440" marR="91440" algn="r">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 November 2025</a:t>
            </a:r>
            <a:endParaRPr lang="en-US" sz="1200" dirty="0">
              <a:effectLst/>
              <a:ea typeface="Century Gothic" panose="020B0502020202020204" pitchFamily="34" charset="0"/>
              <a:cs typeface="Times New Roman" panose="02020603050405020304" pitchFamily="18" charset="0"/>
            </a:endParaRPr>
          </a:p>
        </p:txBody>
      </p:sp>
      <p:cxnSp>
        <p:nvCxnSpPr>
          <p:cNvPr id="25" name="Straight Connector 24"/>
          <p:cNvCxnSpPr/>
          <p:nvPr/>
        </p:nvCxnSpPr>
        <p:spPr>
          <a:xfrm>
            <a:off x="364176" y="1917383"/>
            <a:ext cx="7251090" cy="22842"/>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a:off x="377474" y="9615037"/>
            <a:ext cx="7251090" cy="0"/>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pic>
        <p:nvPicPr>
          <p:cNvPr id="1025" name="Picture 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7553" y="9103853"/>
            <a:ext cx="464488" cy="4511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77131" y="9371502"/>
            <a:ext cx="332788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2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225"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D0D0D"/>
                </a:solidFill>
                <a:effectLst/>
                <a:latin typeface="Vijaya" panose="020B0604020202020204" pitchFamily="34" charset="0"/>
                <a:ea typeface="Century Gothic" panose="020B0502020202020204" pitchFamily="34" charset="0"/>
                <a:cs typeface="Vijaya" panose="020B0604020202020204" pitchFamily="34" charset="0"/>
              </a:rPr>
              <a:t>Supported by the Eastern Nebraska Office on Aging </a:t>
            </a:r>
            <a:endParaRPr kumimoji="0" lang="en-US" altLang="en-US" sz="1050" b="0" i="0" u="none" strike="noStrike" cap="none" normalizeH="0" baseline="0" dirty="0">
              <a:ln>
                <a:noFill/>
              </a:ln>
              <a:solidFill>
                <a:schemeClr val="tx1"/>
              </a:solidFill>
              <a:effectLst/>
              <a:latin typeface="Vijaya" panose="020B0604020202020204" pitchFamily="34" charset="0"/>
              <a:cs typeface="Vijaya" panose="020B0604020202020204" pitchFamily="34" charset="0"/>
            </a:endParaRPr>
          </a:p>
          <a:p>
            <a:pPr marL="0" marR="0" lvl="0" indent="22225"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latin typeface="Byington" panose="02000505080000020003" pitchFamily="2" charset="0"/>
            </a:endParaRPr>
          </a:p>
        </p:txBody>
      </p:sp>
      <p:sp>
        <p:nvSpPr>
          <p:cNvPr id="9" name="Rectangle 3"/>
          <p:cNvSpPr>
            <a:spLocks noChangeArrowheads="1"/>
          </p:cNvSpPr>
          <p:nvPr/>
        </p:nvSpPr>
        <p:spPr bwMode="auto">
          <a:xfrm>
            <a:off x="3705363" y="9371502"/>
            <a:ext cx="433753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2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225" algn="l" defTabSz="914400" rtl="0" eaLnBrk="0" fontAlgn="base" latinLnBrk="0" hangingPunct="0">
              <a:lnSpc>
                <a:spcPct val="100000"/>
              </a:lnSpc>
              <a:spcBef>
                <a:spcPct val="0"/>
              </a:spcBef>
              <a:spcAft>
                <a:spcPct val="0"/>
              </a:spcAft>
              <a:buClrTx/>
              <a:buSzTx/>
              <a:buFontTx/>
              <a:buNone/>
              <a:tabLst/>
            </a:pPr>
            <a:r>
              <a:rPr kumimoji="0" lang="en-US" altLang="en-US" sz="1050" b="0" i="1" u="none" strike="noStrike" cap="none" normalizeH="0" baseline="0" dirty="0">
                <a:ln>
                  <a:noFill/>
                </a:ln>
                <a:solidFill>
                  <a:srgbClr val="0D0D0D"/>
                </a:solidFill>
                <a:effectLst/>
                <a:latin typeface="Vijaya" panose="020B0604020202020204" pitchFamily="34" charset="0"/>
                <a:ea typeface="Century Gothic" panose="020B0502020202020204" pitchFamily="34" charset="0"/>
                <a:cs typeface="Vijaya" panose="020B0604020202020204" pitchFamily="34" charset="0"/>
              </a:rPr>
              <a:t>Partnerships with City of Bellevue and Bellevue Public Schools</a:t>
            </a:r>
            <a:endParaRPr kumimoji="0" lang="en-US" altLang="en-US" sz="1050" b="0" i="0" u="none" strike="noStrike" cap="none" normalizeH="0" baseline="0" dirty="0">
              <a:ln>
                <a:noFill/>
              </a:ln>
              <a:solidFill>
                <a:schemeClr val="tx1"/>
              </a:solidFill>
              <a:effectLst/>
              <a:latin typeface="Vijaya" panose="020B0604020202020204" pitchFamily="34" charset="0"/>
              <a:cs typeface="Vijaya" panose="020B0604020202020204" pitchFamily="34" charset="0"/>
            </a:endParaRPr>
          </a:p>
        </p:txBody>
      </p:sp>
      <p:sp>
        <p:nvSpPr>
          <p:cNvPr id="24" name="Rectangle 23"/>
          <p:cNvSpPr/>
          <p:nvPr/>
        </p:nvSpPr>
        <p:spPr>
          <a:xfrm>
            <a:off x="169235" y="7682482"/>
            <a:ext cx="1801480" cy="1882567"/>
          </a:xfrm>
          <a:prstGeom prst="rect">
            <a:avLst/>
          </a:prstGeom>
        </p:spPr>
        <p:txBody>
          <a:bodyPr wrap="square">
            <a:spAutoFit/>
          </a:bodyPr>
          <a:lstStyle/>
          <a:p>
            <a:pPr marL="91440" marR="91440">
              <a:spcBef>
                <a:spcPts val="1000"/>
              </a:spcBef>
              <a:spcAft>
                <a:spcPts val="1000"/>
              </a:spcAft>
            </a:pPr>
            <a:r>
              <a:rPr lang="en-US" sz="1200" dirty="0">
                <a:solidFill>
                  <a:srgbClr val="0070C0"/>
                </a:solidFill>
                <a:effectLst/>
                <a:ea typeface="Microsoft YaHei" panose="020B0503020204020204" pitchFamily="34" charset="-122"/>
                <a:cs typeface="Arial" panose="020B0604020202020204" pitchFamily="34" charset="0"/>
              </a:rPr>
              <a:t>CENTER STAFF </a:t>
            </a:r>
            <a:endParaRPr lang="en-US" sz="1200" dirty="0">
              <a:solidFill>
                <a:srgbClr val="0070C0"/>
              </a:solidFill>
              <a:effectLst/>
              <a:ea typeface="Century Gothic" panose="020B0502020202020204" pitchFamily="34" charset="0"/>
              <a:cs typeface="Times New Roman" panose="02020603050405020304" pitchFamily="18" charset="0"/>
            </a:endParaRPr>
          </a:p>
          <a:p>
            <a:pPr marL="91440" marR="91440">
              <a:spcAft>
                <a:spcPts val="0"/>
              </a:spcAft>
            </a:pPr>
            <a:r>
              <a:rPr lang="en-US" sz="1200" dirty="0">
                <a:solidFill>
                  <a:srgbClr val="262626"/>
                </a:solidFill>
                <a:ea typeface="Microsoft YaHei" panose="020B0503020204020204" pitchFamily="34" charset="-122"/>
                <a:cs typeface="Arial" panose="020B0604020202020204" pitchFamily="34" charset="0"/>
              </a:rPr>
              <a:t>Kathy Van Den Top</a:t>
            </a:r>
            <a:r>
              <a:rPr lang="en-US" sz="1200" dirty="0">
                <a:solidFill>
                  <a:srgbClr val="262626"/>
                </a:solidFill>
                <a:effectLst/>
                <a:ea typeface="Microsoft YaHei" panose="020B0503020204020204" pitchFamily="34" charset="-122"/>
                <a:cs typeface="Arial" panose="020B0604020202020204" pitchFamily="34" charset="0"/>
              </a:rPr>
              <a:t>, </a:t>
            </a:r>
            <a:r>
              <a:rPr lang="en-US" sz="1200" i="1" dirty="0">
                <a:solidFill>
                  <a:srgbClr val="262626"/>
                </a:solidFill>
                <a:effectLst/>
                <a:ea typeface="Microsoft YaHei" panose="020B0503020204020204" pitchFamily="34" charset="-122"/>
                <a:cs typeface="Arial" panose="020B0604020202020204" pitchFamily="34" charset="0"/>
              </a:rPr>
              <a:t>ENOA, </a:t>
            </a:r>
            <a:r>
              <a:rPr lang="en-US" sz="1200" i="1" dirty="0">
                <a:solidFill>
                  <a:srgbClr val="262626"/>
                </a:solidFill>
                <a:ea typeface="Microsoft YaHei" panose="020B0503020204020204" pitchFamily="34" charset="-122"/>
                <a:cs typeface="Times New Roman" panose="02020603050405020304" pitchFamily="18" charset="0"/>
              </a:rPr>
              <a:t>M</a:t>
            </a:r>
            <a:r>
              <a:rPr lang="en-US" sz="1200" i="1" dirty="0">
                <a:solidFill>
                  <a:srgbClr val="262626"/>
                </a:solidFill>
                <a:effectLst/>
                <a:ea typeface="Microsoft YaHei" panose="020B0503020204020204" pitchFamily="34" charset="-122"/>
                <a:cs typeface="Vijaya" panose="020B0604020202020204" pitchFamily="34" charset="0"/>
              </a:rPr>
              <a:t>anager</a:t>
            </a:r>
          </a:p>
          <a:p>
            <a:pPr marL="91440" marR="91440">
              <a:spcAft>
                <a:spcPts val="0"/>
              </a:spcAft>
            </a:pPr>
            <a:endParaRPr lang="en-US" sz="1200" dirty="0">
              <a:solidFill>
                <a:srgbClr val="262626"/>
              </a:solidFill>
              <a:ea typeface="Century Gothic" panose="020B0502020202020204" pitchFamily="34" charset="0"/>
              <a:cs typeface="Times New Roman" panose="02020603050405020304" pitchFamily="18" charset="0"/>
            </a:endParaRPr>
          </a:p>
          <a:p>
            <a:pPr marL="91440" marR="91440">
              <a:spcAft>
                <a:spcPts val="0"/>
              </a:spcAft>
            </a:pPr>
            <a:r>
              <a:rPr lang="en-US" sz="1200" dirty="0">
                <a:solidFill>
                  <a:srgbClr val="262626"/>
                </a:solidFill>
                <a:effectLst/>
                <a:ea typeface="Century Gothic" panose="020B0502020202020204" pitchFamily="34" charset="0"/>
                <a:cs typeface="Times New Roman" panose="02020603050405020304" pitchFamily="18" charset="0"/>
              </a:rPr>
              <a:t>Dawn </a:t>
            </a:r>
            <a:r>
              <a:rPr lang="en-US" sz="1200" dirty="0" err="1">
                <a:solidFill>
                  <a:srgbClr val="262626"/>
                </a:solidFill>
                <a:effectLst/>
                <a:ea typeface="Century Gothic" panose="020B0502020202020204" pitchFamily="34" charset="0"/>
                <a:cs typeface="Times New Roman" panose="02020603050405020304" pitchFamily="18" charset="0"/>
              </a:rPr>
              <a:t>Jaixen</a:t>
            </a:r>
            <a:endParaRPr lang="en-US" sz="1200" dirty="0">
              <a:solidFill>
                <a:srgbClr val="262626"/>
              </a:solidFill>
              <a:effectLst/>
              <a:ea typeface="Century Gothic" panose="020B0502020202020204" pitchFamily="34" charset="0"/>
              <a:cs typeface="Times New Roman" panose="02020603050405020304" pitchFamily="18" charset="0"/>
            </a:endParaRPr>
          </a:p>
          <a:p>
            <a:pPr marL="91440" marR="91440">
              <a:spcAft>
                <a:spcPts val="0"/>
              </a:spcAft>
            </a:pPr>
            <a:r>
              <a:rPr lang="en-US" sz="1200" i="1" dirty="0">
                <a:solidFill>
                  <a:srgbClr val="262626"/>
                </a:solidFill>
                <a:ea typeface="Century Gothic" panose="020B0502020202020204" pitchFamily="34" charset="0"/>
                <a:cs typeface="Times New Roman" panose="02020603050405020304" pitchFamily="18" charset="0"/>
              </a:rPr>
              <a:t>ENOA, Assistant Manager</a:t>
            </a:r>
          </a:p>
          <a:p>
            <a:pPr marL="91440" marR="91440">
              <a:spcAft>
                <a:spcPts val="0"/>
              </a:spcAft>
            </a:pPr>
            <a:endParaRPr lang="en-US" sz="1200" dirty="0">
              <a:solidFill>
                <a:srgbClr val="262626"/>
              </a:solidFill>
              <a:ea typeface="Century Gothic" panose="020B0502020202020204" pitchFamily="34" charset="0"/>
              <a:cs typeface="Times New Roman" panose="02020603050405020304" pitchFamily="18" charset="0"/>
            </a:endParaRPr>
          </a:p>
          <a:p>
            <a:pPr marL="91440" marR="91440">
              <a:spcAft>
                <a:spcPts val="0"/>
              </a:spcAft>
            </a:pPr>
            <a:endParaRPr lang="en-US" sz="1200" dirty="0">
              <a:solidFill>
                <a:srgbClr val="262626"/>
              </a:solidFill>
              <a:effectLst/>
              <a:ea typeface="Century Gothic" panose="020B0502020202020204" pitchFamily="34" charset="0"/>
              <a:cs typeface="Vijaya" panose="020B0604020202020204" pitchFamily="34" charset="0"/>
            </a:endParaRPr>
          </a:p>
        </p:txBody>
      </p:sp>
      <p:sp>
        <p:nvSpPr>
          <p:cNvPr id="2" name="Rectangle 1"/>
          <p:cNvSpPr/>
          <p:nvPr/>
        </p:nvSpPr>
        <p:spPr>
          <a:xfrm>
            <a:off x="2171979" y="823934"/>
            <a:ext cx="3476830" cy="446276"/>
          </a:xfrm>
          <a:prstGeom prst="rect">
            <a:avLst/>
          </a:prstGeom>
        </p:spPr>
        <p:txBody>
          <a:bodyPr wrap="square">
            <a:spAutoFit/>
          </a:bodyPr>
          <a:lstStyle/>
          <a:p>
            <a:pPr marL="91440" marR="91440">
              <a:lnSpc>
                <a:spcPct val="115000"/>
              </a:lnSpc>
              <a:spcBef>
                <a:spcPts val="1200"/>
              </a:spcBef>
              <a:spcAft>
                <a:spcPts val="500"/>
              </a:spcAft>
            </a:pPr>
            <a:r>
              <a:rPr lang="en-US" sz="2000" dirty="0">
                <a:solidFill>
                  <a:srgbClr val="F46734"/>
                </a:solidFill>
                <a:latin typeface="Vijaya" panose="020B0604020202020204" pitchFamily="34" charset="0"/>
                <a:ea typeface="Times New Roman" panose="02020603050405020304" pitchFamily="18" charset="0"/>
                <a:cs typeface="Vijaya" panose="020B0604020202020204" pitchFamily="34" charset="0"/>
              </a:rPr>
              <a:t>Community Center</a:t>
            </a:r>
          </a:p>
        </p:txBody>
      </p:sp>
      <p:sp>
        <p:nvSpPr>
          <p:cNvPr id="3" name="Rectangle 2"/>
          <p:cNvSpPr/>
          <p:nvPr/>
        </p:nvSpPr>
        <p:spPr>
          <a:xfrm>
            <a:off x="1875097" y="1480493"/>
            <a:ext cx="4222858" cy="430887"/>
          </a:xfrm>
          <a:prstGeom prst="rect">
            <a:avLst/>
          </a:prstGeom>
        </p:spPr>
        <p:txBody>
          <a:bodyPr wrap="square">
            <a:spAutoFit/>
          </a:bodyPr>
          <a:lstStyle/>
          <a:p>
            <a:pPr marL="91440" marR="91440">
              <a:spcBef>
                <a:spcPts val="1200"/>
              </a:spcBef>
              <a:spcAft>
                <a:spcPts val="500"/>
              </a:spcAft>
            </a:pPr>
            <a:r>
              <a:rPr lang="en-US" sz="1100" dirty="0">
                <a:solidFill>
                  <a:srgbClr val="262626"/>
                </a:solidFill>
                <a:ea typeface="Century Gothic" panose="020B0502020202020204" pitchFamily="34" charset="0"/>
                <a:cs typeface="Times New Roman" panose="02020603050405020304" pitchFamily="18" charset="0"/>
              </a:rPr>
              <a:t>         109 W. 22</a:t>
            </a:r>
            <a:r>
              <a:rPr lang="en-US" sz="1100" baseline="30000" dirty="0">
                <a:solidFill>
                  <a:srgbClr val="262626"/>
                </a:solidFill>
                <a:ea typeface="Century Gothic" panose="020B0502020202020204" pitchFamily="34" charset="0"/>
                <a:cs typeface="Times New Roman" panose="02020603050405020304" pitchFamily="18" charset="0"/>
              </a:rPr>
              <a:t>nd</a:t>
            </a:r>
            <a:r>
              <a:rPr lang="en-US" sz="1100" dirty="0">
                <a:solidFill>
                  <a:srgbClr val="262626"/>
                </a:solidFill>
                <a:ea typeface="Century Gothic" panose="020B0502020202020204" pitchFamily="34" charset="0"/>
                <a:cs typeface="Times New Roman" panose="02020603050405020304" pitchFamily="18" charset="0"/>
              </a:rPr>
              <a:t> Ave. Bellevue, NE 68005  (402) 293-3041                    	Monday-Friday    8:00 am -  4:00pm</a:t>
            </a:r>
          </a:p>
        </p:txBody>
      </p:sp>
      <p:sp>
        <p:nvSpPr>
          <p:cNvPr id="12" name="Rectangle 11"/>
          <p:cNvSpPr/>
          <p:nvPr/>
        </p:nvSpPr>
        <p:spPr>
          <a:xfrm rot="10800000" flipV="1">
            <a:off x="2408663" y="9656994"/>
            <a:ext cx="3452603" cy="276999"/>
          </a:xfrm>
          <a:prstGeom prst="rect">
            <a:avLst/>
          </a:prstGeom>
        </p:spPr>
        <p:txBody>
          <a:bodyPr wrap="square">
            <a:spAutoFit/>
          </a:bodyPr>
          <a:lstStyle/>
          <a:p>
            <a:pPr marL="91440" marR="91440">
              <a:spcBef>
                <a:spcPts val="1200"/>
              </a:spcBef>
              <a:spcAft>
                <a:spcPts val="500"/>
              </a:spcAft>
            </a:pPr>
            <a:r>
              <a:rPr lang="en-US" sz="1200" dirty="0">
                <a:solidFill>
                  <a:srgbClr val="262626"/>
                </a:solidFill>
                <a:ea typeface="Century Gothic" panose="020B0502020202020204" pitchFamily="34" charset="0"/>
                <a:cs typeface="Times New Roman" panose="02020603050405020304" pitchFamily="18" charset="0"/>
              </a:rPr>
              <a:t>www.bellevueseniorcommunitycenter.com</a:t>
            </a:r>
          </a:p>
        </p:txBody>
      </p:sp>
      <p:sp>
        <p:nvSpPr>
          <p:cNvPr id="13" name="Rectangle 3"/>
          <p:cNvSpPr>
            <a:spLocks noChangeArrowheads="1"/>
          </p:cNvSpPr>
          <p:nvPr/>
        </p:nvSpPr>
        <p:spPr bwMode="auto">
          <a:xfrm>
            <a:off x="1875097" y="4328525"/>
            <a:ext cx="298683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4" name="Rectangle 33"/>
          <p:cNvSpPr/>
          <p:nvPr/>
        </p:nvSpPr>
        <p:spPr>
          <a:xfrm>
            <a:off x="6157918" y="2760553"/>
            <a:ext cx="1382913" cy="4126258"/>
          </a:xfrm>
          <a:prstGeom prst="rect">
            <a:avLst/>
          </a:prstGeom>
          <a:solidFill>
            <a:schemeClr val="bg2"/>
          </a:solidFill>
        </p:spPr>
        <p:txBody>
          <a:bodyPr wrap="square">
            <a:spAutoFit/>
          </a:bodyPr>
          <a:lstStyle/>
          <a:p>
            <a:pPr marL="91440" marR="91440">
              <a:lnSpc>
                <a:spcPct val="115000"/>
              </a:lnSpc>
              <a:spcBef>
                <a:spcPts val="1000"/>
              </a:spcBef>
              <a:spcAft>
                <a:spcPts val="1000"/>
              </a:spcAft>
            </a:pPr>
            <a:r>
              <a:rPr lang="en-US" sz="1200" dirty="0">
                <a:solidFill>
                  <a:srgbClr val="0070C0"/>
                </a:solidFill>
                <a:effectLst/>
                <a:ea typeface="Microsoft YaHei" panose="020B0503020204020204" pitchFamily="34" charset="-122"/>
                <a:cs typeface="David" panose="020E0502060401010101" pitchFamily="34" charset="-79"/>
              </a:rPr>
              <a:t>IN THIS ISSUE:</a:t>
            </a:r>
            <a:endParaRPr lang="en-US" sz="1200" dirty="0">
              <a:solidFill>
                <a:srgbClr val="0070C0"/>
              </a:solidFill>
              <a:effectLst/>
              <a:ea typeface="Century Gothic" panose="020B0502020202020204" pitchFamily="34" charset="0"/>
              <a:cs typeface="Times New Roman" panose="02020603050405020304" pitchFamily="18" charset="0"/>
            </a:endParaRPr>
          </a:p>
          <a:p>
            <a:pPr marL="91440" marR="91440"/>
            <a:r>
              <a:rPr lang="en-US" dirty="0">
                <a:solidFill>
                  <a:srgbClr val="F46734"/>
                </a:solidFill>
                <a:effectLst/>
                <a:ea typeface="Microsoft YaHei" panose="020B0503020204020204" pitchFamily="34" charset="-122"/>
                <a:cs typeface="Vijaya" panose="020B0604020202020204" pitchFamily="34" charset="0"/>
              </a:rPr>
              <a:t>Page 2</a:t>
            </a:r>
            <a:r>
              <a:rPr lang="en-US" dirty="0">
                <a:solidFill>
                  <a:srgbClr val="F46734"/>
                </a:solidFill>
                <a:ea typeface="Microsoft YaHei" panose="020B0503020204020204" pitchFamily="34" charset="-122"/>
                <a:cs typeface="Vijaya" panose="020B0604020202020204" pitchFamily="34" charset="0"/>
              </a:rPr>
              <a:t>: </a:t>
            </a:r>
          </a:p>
          <a:p>
            <a:pPr marL="91440" marR="91440"/>
            <a:r>
              <a:rPr lang="en-US" sz="1200" dirty="0">
                <a:solidFill>
                  <a:srgbClr val="262626"/>
                </a:solidFill>
                <a:ea typeface="Microsoft YaHei" panose="020B0503020204020204" pitchFamily="34" charset="-122"/>
                <a:cs typeface="Arial" panose="020B0604020202020204" pitchFamily="34" charset="0"/>
              </a:rPr>
              <a:t>Mark your Calendar</a:t>
            </a:r>
            <a:endParaRPr lang="en-US" sz="1200" dirty="0">
              <a:solidFill>
                <a:srgbClr val="262626"/>
              </a:solidFill>
              <a:effectLst/>
              <a:ea typeface="Microsoft YaHei" panose="020B0503020204020204" pitchFamily="34" charset="-122"/>
              <a:cs typeface="Arial" panose="020B0604020202020204" pitchFamily="34" charset="0"/>
            </a:endParaRPr>
          </a:p>
          <a:p>
            <a:pPr marL="91440" marR="91440"/>
            <a:r>
              <a:rPr lang="en-US" dirty="0">
                <a:solidFill>
                  <a:srgbClr val="F46734"/>
                </a:solidFill>
                <a:ea typeface="Microsoft YaHei" panose="020B0503020204020204" pitchFamily="34" charset="-122"/>
                <a:cs typeface="Vijaya" panose="020B0604020202020204" pitchFamily="34" charset="0"/>
              </a:rPr>
              <a:t>Page 3: </a:t>
            </a:r>
          </a:p>
          <a:p>
            <a:pPr marL="91440" marR="91440"/>
            <a:r>
              <a:rPr lang="en-US" sz="1200" dirty="0">
                <a:solidFill>
                  <a:srgbClr val="262626"/>
                </a:solidFill>
                <a:ea typeface="Microsoft YaHei" panose="020B0503020204020204" pitchFamily="34" charset="-122"/>
                <a:cs typeface="Arial" panose="020B0604020202020204" pitchFamily="34" charset="0"/>
              </a:rPr>
              <a:t> Fundraiser Update</a:t>
            </a:r>
          </a:p>
          <a:p>
            <a:pPr marL="91440" marR="91440"/>
            <a:r>
              <a:rPr lang="en-US" dirty="0">
                <a:solidFill>
                  <a:srgbClr val="F46734"/>
                </a:solidFill>
                <a:ea typeface="Microsoft YaHei" panose="020B0503020204020204" pitchFamily="34" charset="-122"/>
                <a:cs typeface="Vijaya" panose="020B0604020202020204" pitchFamily="34" charset="0"/>
              </a:rPr>
              <a:t>Page 4: </a:t>
            </a:r>
          </a:p>
          <a:p>
            <a:pPr marL="91440" marR="91440"/>
            <a:r>
              <a:rPr lang="en-US" sz="1200" dirty="0">
                <a:ea typeface="Microsoft YaHei" panose="020B0503020204020204" pitchFamily="34" charset="-122"/>
                <a:cs typeface="Vijaya" panose="020B0604020202020204" pitchFamily="34" charset="0"/>
              </a:rPr>
              <a:t>November Birthdays</a:t>
            </a:r>
          </a:p>
          <a:p>
            <a:pPr marL="91440" marR="91440"/>
            <a:r>
              <a:rPr lang="en-US" dirty="0">
                <a:solidFill>
                  <a:srgbClr val="F46734"/>
                </a:solidFill>
                <a:ea typeface="Microsoft YaHei" panose="020B0503020204020204" pitchFamily="34" charset="-122"/>
                <a:cs typeface="Vijaya" panose="020B0604020202020204" pitchFamily="34" charset="0"/>
              </a:rPr>
              <a:t>Pages 5:</a:t>
            </a:r>
          </a:p>
          <a:p>
            <a:pPr marL="91440" marR="91440"/>
            <a:r>
              <a:rPr lang="en-US" sz="1200" dirty="0">
                <a:solidFill>
                  <a:srgbClr val="262626"/>
                </a:solidFill>
                <a:ea typeface="Microsoft YaHei" panose="020B0503020204020204" pitchFamily="34" charset="-122"/>
                <a:cs typeface="Arial" panose="020B0604020202020204" pitchFamily="34" charset="0"/>
              </a:rPr>
              <a:t>Activity Calendar</a:t>
            </a:r>
          </a:p>
          <a:p>
            <a:pPr marL="91440" marR="91440"/>
            <a:r>
              <a:rPr lang="en-US" dirty="0">
                <a:solidFill>
                  <a:srgbClr val="F46734"/>
                </a:solidFill>
                <a:ea typeface="Microsoft YaHei" panose="020B0503020204020204" pitchFamily="34" charset="-122"/>
                <a:cs typeface="Vijaya" panose="020B0604020202020204" pitchFamily="34" charset="0"/>
              </a:rPr>
              <a:t>Page 6: </a:t>
            </a:r>
          </a:p>
          <a:p>
            <a:pPr marL="91440" marR="91440"/>
            <a:r>
              <a:rPr lang="en-US" sz="1200" dirty="0">
                <a:solidFill>
                  <a:srgbClr val="262626"/>
                </a:solidFill>
                <a:ea typeface="Microsoft YaHei" panose="020B0503020204020204" pitchFamily="34" charset="-122"/>
                <a:cs typeface="Arial" panose="020B0604020202020204" pitchFamily="34" charset="0"/>
              </a:rPr>
              <a:t>Hot Lunches</a:t>
            </a:r>
          </a:p>
          <a:p>
            <a:pPr marL="91440" marR="91440"/>
            <a:r>
              <a:rPr lang="en-US" dirty="0">
                <a:solidFill>
                  <a:srgbClr val="F46734"/>
                </a:solidFill>
                <a:ea typeface="Microsoft YaHei" panose="020B0503020204020204" pitchFamily="34" charset="-122"/>
                <a:cs typeface="Vijaya" panose="020B0604020202020204" pitchFamily="34" charset="0"/>
              </a:rPr>
              <a:t>Page 7: </a:t>
            </a:r>
          </a:p>
          <a:p>
            <a:pPr marL="91440" marR="91440"/>
            <a:r>
              <a:rPr lang="en-US" sz="1200" dirty="0">
                <a:solidFill>
                  <a:srgbClr val="262626"/>
                </a:solidFill>
                <a:ea typeface="Microsoft YaHei" panose="020B0503020204020204" pitchFamily="34" charset="-122"/>
                <a:cs typeface="Arial" panose="020B0604020202020204" pitchFamily="34" charset="0"/>
              </a:rPr>
              <a:t>Deli Lunches</a:t>
            </a:r>
          </a:p>
          <a:p>
            <a:pPr marL="91440" marR="91440"/>
            <a:endParaRPr lang="en-US" sz="1200" dirty="0">
              <a:solidFill>
                <a:srgbClr val="262626"/>
              </a:solidFill>
              <a:effectLst/>
              <a:ea typeface="Century Gothic" panose="020B0502020202020204" pitchFamily="34" charset="0"/>
              <a:cs typeface="Times New Roman" panose="02020603050405020304" pitchFamily="18" charset="0"/>
            </a:endParaRPr>
          </a:p>
        </p:txBody>
      </p:sp>
      <p:sp>
        <p:nvSpPr>
          <p:cNvPr id="28" name="Rectangle 2"/>
          <p:cNvSpPr>
            <a:spLocks noChangeArrowheads="1"/>
          </p:cNvSpPr>
          <p:nvPr/>
        </p:nvSpPr>
        <p:spPr bwMode="auto">
          <a:xfrm>
            <a:off x="9028384" y="4903282"/>
            <a:ext cx="45194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200" dirty="0">
              <a:latin typeface="Bahnschrif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    </a:t>
            </a:r>
          </a:p>
          <a:p>
            <a:endParaRPr lang="en-US" sz="1200" dirty="0"/>
          </a:p>
          <a:p>
            <a:r>
              <a:rPr lang="en-US" sz="1200" dirty="0"/>
              <a:t>		  		</a:t>
            </a:r>
          </a:p>
        </p:txBody>
      </p:sp>
      <p:sp>
        <p:nvSpPr>
          <p:cNvPr id="10" name="AutoShape 2" descr="Image result fo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
          <p:cNvSpPr>
            <a:spLocks noChangeAspect="1" noChangeArrowheads="1"/>
          </p:cNvSpPr>
          <p:nvPr/>
        </p:nvSpPr>
        <p:spPr bwMode="auto">
          <a:xfrm>
            <a:off x="374773"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Santa Wearing Mask svg, santa claus mask svg, funny santa claus 2020 svg,  chrismats svg, Quarantine Christmas 2020 svg for Cricut Silhouette - Buy  t-shirt desig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Santa Wearing Mask svg, santa claus mask svg, funny santa claus 2020 svg,  chrismats svg, Quarantine Christmas 2020 svg for Cricut Silhouette - Buy  t-shirt desig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0" descr="Santa Wearing Mask svg, santa claus mask svg, funny santa claus 2020 svg,  chrismats svg, Quarantine Christmas 2020 svg for Cricut Silhouette - Buy  t-shirt desig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2" descr="2020 Christmas Ornament Santa Wearing Mask in Quarantine Keepsake  Decoration | eB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1963849" y="1807069"/>
            <a:ext cx="4130124" cy="7971413"/>
          </a:xfrm>
          <a:prstGeom prst="rect">
            <a:avLst/>
          </a:prstGeom>
          <a:noFill/>
        </p:spPr>
        <p:txBody>
          <a:bodyPr wrap="square" rtlCol="0">
            <a:spAutoFit/>
          </a:bodyPr>
          <a:lstStyle/>
          <a:p>
            <a:r>
              <a:rPr lang="en-US" sz="1600" dirty="0"/>
              <a:t>		</a:t>
            </a:r>
          </a:p>
          <a:p>
            <a:r>
              <a:rPr lang="en-US" sz="1600" dirty="0"/>
              <a:t>Hello People! </a:t>
            </a:r>
          </a:p>
          <a:p>
            <a:endParaRPr lang="en-US" sz="1600" dirty="0"/>
          </a:p>
          <a:p>
            <a:r>
              <a:rPr lang="en-US" sz="1600" dirty="0"/>
              <a:t>November is the time of the year when we take time to be thankful for all we have.  Each day we can find something we have been blessed with.  Take a moment to be happy with what you have.</a:t>
            </a:r>
          </a:p>
          <a:p>
            <a:endParaRPr lang="en-US" sz="1600" dirty="0"/>
          </a:p>
          <a:p>
            <a:r>
              <a:rPr lang="en-US" sz="1600" dirty="0"/>
              <a:t>We are so thankful for the support of the community, our board members, ENOA, our volunteers and YOU!  Thank you for helping our fundraiser be so successful!</a:t>
            </a:r>
          </a:p>
          <a:p>
            <a:endParaRPr lang="en-US" sz="1600" dirty="0"/>
          </a:p>
          <a:p>
            <a:r>
              <a:rPr lang="en-US" sz="1600" dirty="0"/>
              <a:t>A special shout out to those who went above and beyond for the fundraiser.  Although many may have helped with the baskets, Priscilla worked on each and every one! Jean made creative labels and worked at the  fundraiser, Mary and James donated many baskets and worked with  Priscilla selling tickets, Lore and Lucy worked Cal-</a:t>
            </a:r>
            <a:r>
              <a:rPr lang="en-US" sz="1600" dirty="0" err="1"/>
              <a:t>cutta</a:t>
            </a:r>
            <a:r>
              <a:rPr lang="en-US" sz="1600" dirty="0"/>
              <a:t> at the social and Lynne visited over 50 businesses bringing in thousands of dollars in gift cards!</a:t>
            </a:r>
          </a:p>
          <a:p>
            <a:endParaRPr lang="en-US" sz="1600" dirty="0"/>
          </a:p>
          <a:p>
            <a:r>
              <a:rPr lang="en-US" sz="1600" dirty="0"/>
              <a:t>Thanks to everyone for being part of </a:t>
            </a:r>
          </a:p>
          <a:p>
            <a:r>
              <a:rPr lang="en-US" sz="1600" dirty="0"/>
              <a:t> the  fundraiser!</a:t>
            </a:r>
          </a:p>
          <a:p>
            <a:r>
              <a:rPr lang="en-US" sz="1600" dirty="0"/>
              <a:t>		Cheers! </a:t>
            </a:r>
          </a:p>
          <a:p>
            <a:r>
              <a:rPr lang="en-US" sz="1600" dirty="0"/>
              <a:t>		Kathy and Dawn    </a:t>
            </a:r>
          </a:p>
          <a:p>
            <a:endParaRPr lang="en-US" sz="1600" dirty="0"/>
          </a:p>
          <a:p>
            <a:r>
              <a:rPr lang="en-US" sz="1600" dirty="0"/>
              <a:t>			</a:t>
            </a:r>
          </a:p>
        </p:txBody>
      </p:sp>
      <p:sp>
        <p:nvSpPr>
          <p:cNvPr id="11" name="AutoShape 2" descr="Free Month May Cliparts, Download Free Month May Cliparts png images, Free  ClipArts on Clipart Librar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6">
            <a:extLst>
              <a:ext uri="{FF2B5EF4-FFF2-40B4-BE49-F238E27FC236}">
                <a16:creationId xmlns:a16="http://schemas.microsoft.com/office/drawing/2014/main" id="{74245FA7-62FE-C250-5104-9F54C7EC5D4A}"/>
              </a:ext>
            </a:extLst>
          </p:cNvPr>
          <p:cNvPicPr>
            <a:picLocks noChangeAspect="1"/>
          </p:cNvPicPr>
          <p:nvPr/>
        </p:nvPicPr>
        <p:blipFill>
          <a:blip r:embed="rId4"/>
          <a:stretch>
            <a:fillRect/>
          </a:stretch>
        </p:blipFill>
        <p:spPr>
          <a:xfrm>
            <a:off x="5649744" y="738468"/>
            <a:ext cx="1970715" cy="985358"/>
          </a:xfrm>
          <a:prstGeom prst="rect">
            <a:avLst/>
          </a:prstGeom>
        </p:spPr>
      </p:pic>
      <p:pic>
        <p:nvPicPr>
          <p:cNvPr id="29" name="Picture 28">
            <a:extLst>
              <a:ext uri="{FF2B5EF4-FFF2-40B4-BE49-F238E27FC236}">
                <a16:creationId xmlns:a16="http://schemas.microsoft.com/office/drawing/2014/main" id="{D86170C4-0D32-5AC7-36ED-7CC276A7A0A8}"/>
              </a:ext>
            </a:extLst>
          </p:cNvPr>
          <p:cNvPicPr>
            <a:picLocks noChangeAspect="1"/>
          </p:cNvPicPr>
          <p:nvPr/>
        </p:nvPicPr>
        <p:blipFill>
          <a:blip r:embed="rId5"/>
          <a:stretch>
            <a:fillRect/>
          </a:stretch>
        </p:blipFill>
        <p:spPr>
          <a:xfrm>
            <a:off x="5318156" y="7452809"/>
            <a:ext cx="2285009" cy="1796926"/>
          </a:xfrm>
          <a:prstGeom prst="rect">
            <a:avLst/>
          </a:prstGeom>
        </p:spPr>
      </p:pic>
    </p:spTree>
    <p:extLst>
      <p:ext uri="{BB962C8B-B14F-4D97-AF65-F5344CB8AC3E}">
        <p14:creationId xmlns:p14="http://schemas.microsoft.com/office/powerpoint/2010/main" val="14046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83" y="15800505"/>
            <a:ext cx="5857463" cy="1374548"/>
          </a:xfrm>
          <a:prstGeom prst="rect">
            <a:avLst/>
          </a:prstGeom>
        </p:spPr>
      </p:pic>
      <p:cxnSp>
        <p:nvCxnSpPr>
          <p:cNvPr id="7" name="Straight Connector 6"/>
          <p:cNvCxnSpPr/>
          <p:nvPr/>
        </p:nvCxnSpPr>
        <p:spPr>
          <a:xfrm>
            <a:off x="259043" y="360702"/>
            <a:ext cx="7315304" cy="2203"/>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237402" y="664792"/>
            <a:ext cx="7336942" cy="10993"/>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259043" y="393831"/>
            <a:ext cx="7318077" cy="2639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75461" y="324920"/>
            <a:ext cx="2277245" cy="326884"/>
          </a:xfrm>
          <a:prstGeom prst="rect">
            <a:avLst/>
          </a:prstGeom>
        </p:spPr>
        <p:txBody>
          <a:bodyPr wrap="square">
            <a:spAutoFit/>
          </a:bodyPr>
          <a:lstStyle/>
          <a:p>
            <a:pPr marL="91440" marR="91440" algn="r">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November 2025</a:t>
            </a:r>
            <a:endParaRPr lang="en-US" sz="1200" dirty="0">
              <a:effectLst/>
              <a:ea typeface="Century Gothic" panose="020B0502020202020204" pitchFamily="34" charset="0"/>
              <a:cs typeface="Times New Roman" panose="02020603050405020304" pitchFamily="18" charset="0"/>
            </a:endParaRPr>
          </a:p>
        </p:txBody>
      </p:sp>
      <p:sp>
        <p:nvSpPr>
          <p:cNvPr id="13" name="Rectangle 12"/>
          <p:cNvSpPr/>
          <p:nvPr/>
        </p:nvSpPr>
        <p:spPr>
          <a:xfrm>
            <a:off x="2274849" y="318089"/>
            <a:ext cx="3199679" cy="350865"/>
          </a:xfrm>
          <a:prstGeom prst="rect">
            <a:avLst/>
          </a:prstGeom>
        </p:spPr>
        <p:txBody>
          <a:bodyPr wrap="square">
            <a:spAutoFit/>
          </a:bodyPr>
          <a:lstStyle/>
          <a:p>
            <a:pPr marL="91440" marR="91440" algn="r">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Bellevue Senior Community Center News</a:t>
            </a:r>
            <a:endParaRPr lang="en-US" sz="1200" dirty="0">
              <a:effectLst/>
              <a:ea typeface="Century Gothic" panose="020B0502020202020204" pitchFamily="34" charset="0"/>
              <a:cs typeface="Times New Roman" panose="02020603050405020304" pitchFamily="18" charset="0"/>
            </a:endParaRPr>
          </a:p>
        </p:txBody>
      </p:sp>
      <p:sp>
        <p:nvSpPr>
          <p:cNvPr id="14" name="Rectangle 13"/>
          <p:cNvSpPr/>
          <p:nvPr/>
        </p:nvSpPr>
        <p:spPr>
          <a:xfrm>
            <a:off x="237402" y="348620"/>
            <a:ext cx="1301482" cy="350865"/>
          </a:xfrm>
          <a:prstGeom prst="rect">
            <a:avLst/>
          </a:prstGeom>
        </p:spPr>
        <p:txBody>
          <a:bodyPr wrap="square">
            <a:spAutoFit/>
          </a:bodyPr>
          <a:lstStyle/>
          <a:p>
            <a:pPr marL="91440" marR="91440">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Page 2</a:t>
            </a:r>
            <a:endParaRPr lang="en-US" sz="1200" dirty="0">
              <a:effectLst/>
              <a:ea typeface="Century Gothic" panose="020B0502020202020204" pitchFamily="34" charset="0"/>
              <a:cs typeface="Times New Roman" panose="02020603050405020304" pitchFamily="18" charset="0"/>
            </a:endParaRPr>
          </a:p>
        </p:txBody>
      </p:sp>
      <p:sp>
        <p:nvSpPr>
          <p:cNvPr id="21" name="Rectangle 2"/>
          <p:cNvSpPr>
            <a:spLocks noChangeArrowheads="1"/>
          </p:cNvSpPr>
          <p:nvPr/>
        </p:nvSpPr>
        <p:spPr bwMode="auto">
          <a:xfrm>
            <a:off x="7293878" y="1740341"/>
            <a:ext cx="28280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solidFill>
                <a:srgbClr val="0070C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a:solidFill>
                <a:srgbClr val="0070C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chemeClr val="tx1"/>
              </a:solidFill>
              <a:effectLst/>
            </a:endParaRPr>
          </a:p>
        </p:txBody>
      </p:sp>
      <p:sp>
        <p:nvSpPr>
          <p:cNvPr id="36" name="Rectangle 2"/>
          <p:cNvSpPr>
            <a:spLocks noChangeArrowheads="1"/>
          </p:cNvSpPr>
          <p:nvPr/>
        </p:nvSpPr>
        <p:spPr bwMode="auto">
          <a:xfrm>
            <a:off x="2413000" y="5053438"/>
            <a:ext cx="48808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1400" dirty="0">
                <a:solidFill>
                  <a:srgbClr val="545454"/>
                </a:solidFill>
              </a:rPr>
              <a:t> </a:t>
            </a:r>
            <a:endParaRPr lang="en-US" altLang="en-US" sz="2000" b="1" i="1" u="sng" dirty="0"/>
          </a:p>
        </p:txBody>
      </p:sp>
      <p:sp>
        <p:nvSpPr>
          <p:cNvPr id="2" name="Rectangle 1"/>
          <p:cNvSpPr/>
          <p:nvPr/>
        </p:nvSpPr>
        <p:spPr>
          <a:xfrm rot="10800000" flipV="1">
            <a:off x="1697791" y="7232929"/>
            <a:ext cx="1896183" cy="523220"/>
          </a:xfrm>
          <a:prstGeom prst="rect">
            <a:avLst/>
          </a:prstGeom>
        </p:spPr>
        <p:txBody>
          <a:bodyPr wrap="square">
            <a:spAutoFit/>
          </a:bodyPr>
          <a:lstStyle/>
          <a:p>
            <a:endParaRPr lang="en-US" sz="1400" dirty="0">
              <a:cs typeface="Arial" panose="020B0604020202020204" pitchFamily="34" charset="0"/>
            </a:endParaRPr>
          </a:p>
          <a:p>
            <a:r>
              <a:rPr lang="en-US" sz="1400" dirty="0">
                <a:cs typeface="Arial" panose="020B0604020202020204" pitchFamily="34" charset="0"/>
              </a:rPr>
              <a:t> </a:t>
            </a:r>
            <a:endParaRPr lang="en-US" sz="2000" b="1" dirty="0">
              <a:cs typeface="Arial" panose="020B0604020202020204" pitchFamily="34" charset="0"/>
            </a:endParaRPr>
          </a:p>
        </p:txBody>
      </p:sp>
      <p:sp>
        <p:nvSpPr>
          <p:cNvPr id="11" name="AutoShape 2" descr="There's More Than One Way to Serve Breakfast Alternative Breakfast Service  Methods. - ppt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descr="There's More Than One Way to Serve Breakfast Alternative Breakfast Service  Methods. - ppt downlo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There's More Than One Way to Serve Breakfast Alternative Breakfast Service  Methods. - ppt downloa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Chair Volleyball - Senior Services In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ENOA - Posts | Faceboo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7" descr="Free Market Cliparts, Download Free Market Cliparts png images, Free  ClipArts on Clipart Librar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What A Cool Design Of Eggs Benedict! This Would Be Great On A Kitchen Apron  Or On Place Mats. Royalty Free SVG, Cliparts, Vectors, And Stock  Illustration. Image 53239249."/>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AutoShape 2" descr="A.C. Lofting Bellevue Kiwanis Art Show - The Bellevue Times"/>
          <p:cNvSpPr>
            <a:spLocks noChangeAspect="1" noChangeArrowheads="1"/>
          </p:cNvSpPr>
          <p:nvPr/>
        </p:nvSpPr>
        <p:spPr bwMode="auto">
          <a:xfrm>
            <a:off x="2038962" y="855066"/>
            <a:ext cx="440394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4" descr="A.C. Lofting Bellevue Kiwanis Art Show - The Bellevue Time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2" descr="Critters Up Clos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2" descr="The BOOB Girls: Joy Johnson, Janet Roberts, Janet Roberts: 9781561232109:  Amazon.com: Book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4" descr="Free Fling Cliparts, Download Free Fling Cliparts png images, Free ClipArts  on Clipart Library"/>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p:nvSpPr>
        <p:spPr>
          <a:xfrm>
            <a:off x="756043" y="659049"/>
            <a:ext cx="5697866" cy="646331"/>
          </a:xfrm>
          <a:prstGeom prst="rect">
            <a:avLst/>
          </a:prstGeom>
          <a:noFill/>
        </p:spPr>
        <p:txBody>
          <a:bodyPr wrap="square" rtlCol="0">
            <a:spAutoFit/>
          </a:bodyPr>
          <a:lstStyle/>
          <a:p>
            <a:pPr algn="ctr"/>
            <a:r>
              <a:rPr lang="en-US" sz="3600" b="1" u="sng" dirty="0"/>
              <a:t>MARK YOUR CALENDAR</a:t>
            </a:r>
            <a:r>
              <a:rPr lang="en-US" sz="3200" b="1" u="sng" dirty="0"/>
              <a:t>! </a:t>
            </a:r>
          </a:p>
        </p:txBody>
      </p:sp>
      <p:sp>
        <p:nvSpPr>
          <p:cNvPr id="39" name="TextBox 38">
            <a:extLst>
              <a:ext uri="{FF2B5EF4-FFF2-40B4-BE49-F238E27FC236}">
                <a16:creationId xmlns:a16="http://schemas.microsoft.com/office/drawing/2014/main" id="{43131085-1608-5A1B-76CF-37FC0227ED58}"/>
              </a:ext>
            </a:extLst>
          </p:cNvPr>
          <p:cNvSpPr txBox="1"/>
          <p:nvPr/>
        </p:nvSpPr>
        <p:spPr>
          <a:xfrm>
            <a:off x="117835" y="9593262"/>
            <a:ext cx="7551290" cy="369332"/>
          </a:xfrm>
          <a:prstGeom prst="rect">
            <a:avLst/>
          </a:prstGeom>
          <a:noFill/>
        </p:spPr>
        <p:txBody>
          <a:bodyPr wrap="square" rtlCol="0">
            <a:spAutoFit/>
          </a:bodyPr>
          <a:lstStyle/>
          <a:p>
            <a:r>
              <a:rPr lang="en-US" b="1" dirty="0"/>
              <a:t>PS –</a:t>
            </a:r>
            <a:r>
              <a:rPr lang="en-US" sz="1400" b="1" dirty="0"/>
              <a:t>We will not be serving morning Panera snacks on party days and when we have our breakfast.  </a:t>
            </a:r>
          </a:p>
        </p:txBody>
      </p:sp>
      <p:pic>
        <p:nvPicPr>
          <p:cNvPr id="12" name="Picture 11">
            <a:extLst>
              <a:ext uri="{FF2B5EF4-FFF2-40B4-BE49-F238E27FC236}">
                <a16:creationId xmlns:a16="http://schemas.microsoft.com/office/drawing/2014/main" id="{A8E37636-422E-A068-8F2C-393F92B52206}"/>
              </a:ext>
            </a:extLst>
          </p:cNvPr>
          <p:cNvPicPr>
            <a:picLocks noChangeAspect="1"/>
          </p:cNvPicPr>
          <p:nvPr/>
        </p:nvPicPr>
        <p:blipFill>
          <a:blip r:embed="rId3"/>
          <a:stretch>
            <a:fillRect/>
          </a:stretch>
        </p:blipFill>
        <p:spPr>
          <a:xfrm>
            <a:off x="210322" y="8749422"/>
            <a:ext cx="804905" cy="744013"/>
          </a:xfrm>
          <a:prstGeom prst="rect">
            <a:avLst/>
          </a:prstGeom>
        </p:spPr>
      </p:pic>
      <p:sp>
        <p:nvSpPr>
          <p:cNvPr id="30" name="TextBox 29">
            <a:extLst>
              <a:ext uri="{FF2B5EF4-FFF2-40B4-BE49-F238E27FC236}">
                <a16:creationId xmlns:a16="http://schemas.microsoft.com/office/drawing/2014/main" id="{58C997D3-ADBF-9D8E-43DF-F2031CF6125C}"/>
              </a:ext>
            </a:extLst>
          </p:cNvPr>
          <p:cNvSpPr txBox="1"/>
          <p:nvPr/>
        </p:nvSpPr>
        <p:spPr>
          <a:xfrm>
            <a:off x="1091613" y="8808833"/>
            <a:ext cx="6482731" cy="646331"/>
          </a:xfrm>
          <a:prstGeom prst="rect">
            <a:avLst/>
          </a:prstGeom>
          <a:noFill/>
        </p:spPr>
        <p:txBody>
          <a:bodyPr wrap="square" rtlCol="0">
            <a:spAutoFit/>
          </a:bodyPr>
          <a:lstStyle/>
          <a:p>
            <a:r>
              <a:rPr lang="en-US" dirty="0"/>
              <a:t>Our  September winner was Mary </a:t>
            </a:r>
            <a:r>
              <a:rPr lang="en-US" dirty="0" err="1"/>
              <a:t>Marshicillo</a:t>
            </a:r>
            <a:r>
              <a:rPr lang="en-US" dirty="0"/>
              <a:t> !!  She won $191.00 and so the center won  $191.00   You can’t win if you don’t play! </a:t>
            </a:r>
          </a:p>
        </p:txBody>
      </p:sp>
      <p:pic>
        <p:nvPicPr>
          <p:cNvPr id="31" name="Picture 30">
            <a:extLst>
              <a:ext uri="{FF2B5EF4-FFF2-40B4-BE49-F238E27FC236}">
                <a16:creationId xmlns:a16="http://schemas.microsoft.com/office/drawing/2014/main" id="{7F7FAF9A-F091-B4E0-0CD4-A06AD23904D6}"/>
              </a:ext>
            </a:extLst>
          </p:cNvPr>
          <p:cNvPicPr>
            <a:picLocks noChangeAspect="1"/>
          </p:cNvPicPr>
          <p:nvPr/>
        </p:nvPicPr>
        <p:blipFill>
          <a:blip r:embed="rId4"/>
          <a:stretch>
            <a:fillRect/>
          </a:stretch>
        </p:blipFill>
        <p:spPr>
          <a:xfrm>
            <a:off x="246664" y="1415025"/>
            <a:ext cx="1494221" cy="1297366"/>
          </a:xfrm>
          <a:prstGeom prst="rect">
            <a:avLst/>
          </a:prstGeom>
        </p:spPr>
      </p:pic>
      <p:pic>
        <p:nvPicPr>
          <p:cNvPr id="35" name="Picture 34">
            <a:extLst>
              <a:ext uri="{FF2B5EF4-FFF2-40B4-BE49-F238E27FC236}">
                <a16:creationId xmlns:a16="http://schemas.microsoft.com/office/drawing/2014/main" id="{71B4BE36-E194-026B-DF2B-86F21AA43A75}"/>
              </a:ext>
            </a:extLst>
          </p:cNvPr>
          <p:cNvPicPr>
            <a:picLocks noChangeAspect="1"/>
          </p:cNvPicPr>
          <p:nvPr/>
        </p:nvPicPr>
        <p:blipFill>
          <a:blip r:embed="rId5"/>
          <a:stretch>
            <a:fillRect/>
          </a:stretch>
        </p:blipFill>
        <p:spPr>
          <a:xfrm>
            <a:off x="50672" y="4365078"/>
            <a:ext cx="1443773" cy="1547504"/>
          </a:xfrm>
          <a:prstGeom prst="rect">
            <a:avLst/>
          </a:prstGeom>
        </p:spPr>
      </p:pic>
      <p:pic>
        <p:nvPicPr>
          <p:cNvPr id="41" name="Picture 40">
            <a:extLst>
              <a:ext uri="{FF2B5EF4-FFF2-40B4-BE49-F238E27FC236}">
                <a16:creationId xmlns:a16="http://schemas.microsoft.com/office/drawing/2014/main" id="{EC5D428C-C250-F25C-377C-5A3350362916}"/>
              </a:ext>
            </a:extLst>
          </p:cNvPr>
          <p:cNvPicPr>
            <a:picLocks noChangeAspect="1"/>
          </p:cNvPicPr>
          <p:nvPr/>
        </p:nvPicPr>
        <p:blipFill>
          <a:blip r:embed="rId6"/>
          <a:stretch>
            <a:fillRect/>
          </a:stretch>
        </p:blipFill>
        <p:spPr>
          <a:xfrm>
            <a:off x="6277955" y="3034357"/>
            <a:ext cx="1197218" cy="1072805"/>
          </a:xfrm>
          <a:prstGeom prst="rect">
            <a:avLst/>
          </a:prstGeom>
        </p:spPr>
      </p:pic>
      <p:sp>
        <p:nvSpPr>
          <p:cNvPr id="42" name="TextBox 41">
            <a:extLst>
              <a:ext uri="{FF2B5EF4-FFF2-40B4-BE49-F238E27FC236}">
                <a16:creationId xmlns:a16="http://schemas.microsoft.com/office/drawing/2014/main" id="{27C3E074-184B-7E19-B247-3ECF1B374506}"/>
              </a:ext>
            </a:extLst>
          </p:cNvPr>
          <p:cNvSpPr txBox="1"/>
          <p:nvPr/>
        </p:nvSpPr>
        <p:spPr>
          <a:xfrm>
            <a:off x="1763086" y="1302666"/>
            <a:ext cx="5971334" cy="1569660"/>
          </a:xfrm>
          <a:prstGeom prst="rect">
            <a:avLst/>
          </a:prstGeom>
          <a:noFill/>
        </p:spPr>
        <p:txBody>
          <a:bodyPr wrap="square" rtlCol="0">
            <a:spAutoFit/>
          </a:bodyPr>
          <a:lstStyle/>
          <a:p>
            <a:r>
              <a:rPr lang="en-US" sz="2000" b="1" dirty="0"/>
              <a:t>HAY there</a:t>
            </a:r>
            <a:r>
              <a:rPr lang="en-US" sz="2000" dirty="0"/>
              <a:t>!   Do you want to have a really GOURD time?  Join us for </a:t>
            </a:r>
            <a:r>
              <a:rPr lang="en-US" sz="2000" b="1" dirty="0"/>
              <a:t>Fall Y’all Bingo on Wed. November 12</a:t>
            </a:r>
            <a:r>
              <a:rPr lang="en-US" sz="2000" b="1" baseline="30000" dirty="0"/>
              <a:t>th</a:t>
            </a:r>
            <a:r>
              <a:rPr lang="en-US" sz="2000" b="1" dirty="0"/>
              <a:t> at 1:00pm. </a:t>
            </a:r>
            <a:r>
              <a:rPr lang="en-US" sz="2000" dirty="0"/>
              <a:t> </a:t>
            </a:r>
            <a:r>
              <a:rPr lang="en-US" dirty="0"/>
              <a:t>We don’t want to LEAF anyone out so be sure to sign up by Monday, Nov. 10</a:t>
            </a:r>
            <a:r>
              <a:rPr lang="en-US" baseline="30000" dirty="0"/>
              <a:t>th</a:t>
            </a:r>
            <a:r>
              <a:rPr lang="en-US" dirty="0"/>
              <a:t>.  We will have lots of fun and lots of prizes.  Make a day of it and grab lunch before we start.</a:t>
            </a:r>
          </a:p>
        </p:txBody>
      </p:sp>
      <p:sp>
        <p:nvSpPr>
          <p:cNvPr id="43" name="TextBox 42">
            <a:extLst>
              <a:ext uri="{FF2B5EF4-FFF2-40B4-BE49-F238E27FC236}">
                <a16:creationId xmlns:a16="http://schemas.microsoft.com/office/drawing/2014/main" id="{A51A0E8A-02DD-01B3-72A5-60B57BC60439}"/>
              </a:ext>
            </a:extLst>
          </p:cNvPr>
          <p:cNvSpPr txBox="1"/>
          <p:nvPr/>
        </p:nvSpPr>
        <p:spPr>
          <a:xfrm>
            <a:off x="185354" y="2922423"/>
            <a:ext cx="6092601" cy="1231106"/>
          </a:xfrm>
          <a:prstGeom prst="rect">
            <a:avLst/>
          </a:prstGeom>
          <a:noFill/>
        </p:spPr>
        <p:txBody>
          <a:bodyPr wrap="square" rtlCol="0">
            <a:spAutoFit/>
          </a:bodyPr>
          <a:lstStyle/>
          <a:p>
            <a:r>
              <a:rPr lang="en-US" sz="2000" b="1" dirty="0"/>
              <a:t>Bon Appetit</a:t>
            </a:r>
            <a:r>
              <a:rPr lang="en-US" dirty="0"/>
              <a:t>!  Have you tried our delicious French Toast Pizza?  It’s a Cinnamon roll  crust drizzled with maple cream cheese and fresh berries!   Breakfast is served on</a:t>
            </a:r>
            <a:r>
              <a:rPr lang="en-US" b="1" dirty="0"/>
              <a:t> Nov. 25</a:t>
            </a:r>
            <a:r>
              <a:rPr lang="en-US" b="1" baseline="30000" dirty="0"/>
              <a:t>th</a:t>
            </a:r>
            <a:r>
              <a:rPr lang="en-US" b="1" dirty="0"/>
              <a:t> at 9:00 am.  </a:t>
            </a:r>
            <a:r>
              <a:rPr lang="en-US" dirty="0"/>
              <a:t>Breakfast with juice, and coffee for only $4.00.    </a:t>
            </a:r>
          </a:p>
        </p:txBody>
      </p:sp>
      <p:sp>
        <p:nvSpPr>
          <p:cNvPr id="44" name="TextBox 43">
            <a:extLst>
              <a:ext uri="{FF2B5EF4-FFF2-40B4-BE49-F238E27FC236}">
                <a16:creationId xmlns:a16="http://schemas.microsoft.com/office/drawing/2014/main" id="{59009A3F-E6A9-37E6-4F83-71491C46E3F0}"/>
              </a:ext>
            </a:extLst>
          </p:cNvPr>
          <p:cNvSpPr txBox="1"/>
          <p:nvPr/>
        </p:nvSpPr>
        <p:spPr>
          <a:xfrm>
            <a:off x="1494445" y="4294023"/>
            <a:ext cx="5980728" cy="1785104"/>
          </a:xfrm>
          <a:prstGeom prst="rect">
            <a:avLst/>
          </a:prstGeom>
          <a:noFill/>
        </p:spPr>
        <p:txBody>
          <a:bodyPr wrap="square" rtlCol="0">
            <a:spAutoFit/>
          </a:bodyPr>
          <a:lstStyle/>
          <a:p>
            <a:r>
              <a:rPr lang="en-US" sz="2000" b="1" dirty="0"/>
              <a:t>Friends are the Family we chose!   </a:t>
            </a:r>
            <a:r>
              <a:rPr lang="en-US" dirty="0"/>
              <a:t>Celebrate and be thankful for the gift of friendship!  We spend more time at the center than we do with our family!  Join us in at a Friendsgiving Celebration on </a:t>
            </a:r>
            <a:r>
              <a:rPr lang="en-US" b="1" dirty="0"/>
              <a:t>Friday, Nov. 21</a:t>
            </a:r>
            <a:r>
              <a:rPr lang="en-US" b="1" baseline="30000" dirty="0"/>
              <a:t>st</a:t>
            </a:r>
            <a:r>
              <a:rPr lang="en-US" b="1" dirty="0"/>
              <a:t> at 10:30 </a:t>
            </a:r>
            <a:r>
              <a:rPr lang="en-US" dirty="0"/>
              <a:t>with Dan Reynolds - Neil Diamond vocal impressionist!  We will have delicious snacks. Save your seat by Wed. Nov. 19</a:t>
            </a:r>
            <a:r>
              <a:rPr lang="en-US" baseline="30000" dirty="0"/>
              <a:t>th</a:t>
            </a:r>
            <a:r>
              <a:rPr lang="en-US" dirty="0"/>
              <a:t>. </a:t>
            </a:r>
          </a:p>
        </p:txBody>
      </p:sp>
      <p:pic>
        <p:nvPicPr>
          <p:cNvPr id="3" name="Picture 2">
            <a:extLst>
              <a:ext uri="{FF2B5EF4-FFF2-40B4-BE49-F238E27FC236}">
                <a16:creationId xmlns:a16="http://schemas.microsoft.com/office/drawing/2014/main" id="{B783CCDE-7855-34D6-E2E1-778D1F97420E}"/>
              </a:ext>
            </a:extLst>
          </p:cNvPr>
          <p:cNvPicPr>
            <a:picLocks noChangeAspect="1"/>
          </p:cNvPicPr>
          <p:nvPr/>
        </p:nvPicPr>
        <p:blipFill>
          <a:blip r:embed="rId7"/>
          <a:stretch>
            <a:fillRect/>
          </a:stretch>
        </p:blipFill>
        <p:spPr>
          <a:xfrm>
            <a:off x="5918349" y="7250207"/>
            <a:ext cx="1286957" cy="1286957"/>
          </a:xfrm>
          <a:prstGeom prst="rect">
            <a:avLst/>
          </a:prstGeom>
        </p:spPr>
      </p:pic>
      <p:sp>
        <p:nvSpPr>
          <p:cNvPr id="6" name="TextBox 5">
            <a:extLst>
              <a:ext uri="{FF2B5EF4-FFF2-40B4-BE49-F238E27FC236}">
                <a16:creationId xmlns:a16="http://schemas.microsoft.com/office/drawing/2014/main" id="{FEB64BC5-3B52-C43A-CC0E-FAA057AA8007}"/>
              </a:ext>
            </a:extLst>
          </p:cNvPr>
          <p:cNvSpPr txBox="1"/>
          <p:nvPr/>
        </p:nvSpPr>
        <p:spPr>
          <a:xfrm>
            <a:off x="259043" y="6220339"/>
            <a:ext cx="5659306" cy="2339102"/>
          </a:xfrm>
          <a:prstGeom prst="rect">
            <a:avLst/>
          </a:prstGeom>
          <a:noFill/>
        </p:spPr>
        <p:txBody>
          <a:bodyPr wrap="square" rtlCol="0">
            <a:spAutoFit/>
          </a:bodyPr>
          <a:lstStyle/>
          <a:p>
            <a:r>
              <a:rPr lang="en-US" sz="2000" b="1" dirty="0"/>
              <a:t>Give your Family peace of mind.  </a:t>
            </a:r>
            <a:r>
              <a:rPr lang="en-US" dirty="0"/>
              <a:t>Lisa Summers-Benak will help guide you through the importance and difference of  the types of Advance Directives.  If you think it is difficult to talk about this with your kids, imagine how hard these decisions would be for them without you!  </a:t>
            </a:r>
          </a:p>
          <a:p>
            <a:r>
              <a:rPr lang="en-US" b="1" dirty="0"/>
              <a:t>You MUST sign up </a:t>
            </a:r>
            <a:r>
              <a:rPr lang="en-US" dirty="0"/>
              <a:t>in order to receive your free booklet. She will be here on </a:t>
            </a:r>
            <a:r>
              <a:rPr lang="en-US" b="1" dirty="0"/>
              <a:t>Thursday, November 20</a:t>
            </a:r>
            <a:r>
              <a:rPr lang="en-US" b="1" baseline="30000" dirty="0"/>
              <a:t>th</a:t>
            </a:r>
            <a:r>
              <a:rPr lang="en-US" b="1" dirty="0"/>
              <a:t> at 9:30 for her Bingo and this presentation will be at 10:30.  </a:t>
            </a:r>
          </a:p>
        </p:txBody>
      </p:sp>
      <p:pic>
        <p:nvPicPr>
          <p:cNvPr id="17" name="Picture 16">
            <a:extLst>
              <a:ext uri="{FF2B5EF4-FFF2-40B4-BE49-F238E27FC236}">
                <a16:creationId xmlns:a16="http://schemas.microsoft.com/office/drawing/2014/main" id="{CFB766BC-2075-BA6D-993F-74BDB27F1F1C}"/>
              </a:ext>
            </a:extLst>
          </p:cNvPr>
          <p:cNvPicPr>
            <a:picLocks noChangeAspect="1"/>
          </p:cNvPicPr>
          <p:nvPr/>
        </p:nvPicPr>
        <p:blipFill>
          <a:blip r:embed="rId8"/>
          <a:stretch>
            <a:fillRect/>
          </a:stretch>
        </p:blipFill>
        <p:spPr>
          <a:xfrm>
            <a:off x="6512274" y="6096405"/>
            <a:ext cx="1136524" cy="1136524"/>
          </a:xfrm>
          <a:prstGeom prst="rect">
            <a:avLst/>
          </a:prstGeom>
        </p:spPr>
      </p:pic>
    </p:spTree>
    <p:extLst>
      <p:ext uri="{BB962C8B-B14F-4D97-AF65-F5344CB8AC3E}">
        <p14:creationId xmlns:p14="http://schemas.microsoft.com/office/powerpoint/2010/main" val="229681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25526" y="592134"/>
            <a:ext cx="7315304" cy="0"/>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225631" y="279830"/>
            <a:ext cx="7303323" cy="217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75461" y="241269"/>
            <a:ext cx="2384117" cy="326884"/>
          </a:xfrm>
          <a:prstGeom prst="rect">
            <a:avLst/>
          </a:prstGeom>
        </p:spPr>
        <p:txBody>
          <a:bodyPr wrap="square">
            <a:spAutoFit/>
          </a:bodyPr>
          <a:lstStyle/>
          <a:p>
            <a:pPr marL="91440" marR="91440" algn="r">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November  2025</a:t>
            </a:r>
            <a:endParaRPr lang="en-US" sz="1200" dirty="0">
              <a:effectLst/>
              <a:ea typeface="Century Gothic" panose="020B0502020202020204" pitchFamily="34" charset="0"/>
              <a:cs typeface="Times New Roman" panose="02020603050405020304" pitchFamily="18" charset="0"/>
            </a:endParaRPr>
          </a:p>
        </p:txBody>
      </p:sp>
      <p:sp>
        <p:nvSpPr>
          <p:cNvPr id="5" name="Rectangle 4"/>
          <p:cNvSpPr/>
          <p:nvPr/>
        </p:nvSpPr>
        <p:spPr>
          <a:xfrm>
            <a:off x="1914257" y="170260"/>
            <a:ext cx="3194461" cy="326884"/>
          </a:xfrm>
          <a:prstGeom prst="rect">
            <a:avLst/>
          </a:prstGeom>
        </p:spPr>
        <p:txBody>
          <a:bodyPr wrap="square">
            <a:spAutoFit/>
          </a:bodyPr>
          <a:lstStyle/>
          <a:p>
            <a:pPr marL="91440" marR="91440" algn="r">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Bellevue Senior Community Center News</a:t>
            </a:r>
            <a:endParaRPr lang="en-US" sz="1200" dirty="0">
              <a:effectLst/>
              <a:ea typeface="Century Gothic" panose="020B0502020202020204" pitchFamily="34" charset="0"/>
              <a:cs typeface="Times New Roman" panose="02020603050405020304" pitchFamily="18" charset="0"/>
            </a:endParaRPr>
          </a:p>
        </p:txBody>
      </p:sp>
      <p:sp>
        <p:nvSpPr>
          <p:cNvPr id="6" name="Rectangle 5"/>
          <p:cNvSpPr/>
          <p:nvPr/>
        </p:nvSpPr>
        <p:spPr>
          <a:xfrm>
            <a:off x="237505" y="229567"/>
            <a:ext cx="1301482" cy="326884"/>
          </a:xfrm>
          <a:prstGeom prst="rect">
            <a:avLst/>
          </a:prstGeom>
        </p:spPr>
        <p:txBody>
          <a:bodyPr wrap="square">
            <a:spAutoFit/>
          </a:bodyPr>
          <a:lstStyle/>
          <a:p>
            <a:pPr marL="91440" marR="91440">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Page 3</a:t>
            </a:r>
            <a:endParaRPr lang="en-US" sz="1200" dirty="0">
              <a:effectLst/>
              <a:ea typeface="Century Gothic" panose="020B0502020202020204" pitchFamily="34" charset="0"/>
              <a:cs typeface="Times New Roman" panose="02020603050405020304" pitchFamily="18" charset="0"/>
            </a:endParaRPr>
          </a:p>
        </p:txBody>
      </p:sp>
      <p:cxnSp>
        <p:nvCxnSpPr>
          <p:cNvPr id="7" name="Straight Connector 6"/>
          <p:cNvCxnSpPr/>
          <p:nvPr/>
        </p:nvCxnSpPr>
        <p:spPr>
          <a:xfrm>
            <a:off x="225526" y="206063"/>
            <a:ext cx="7315304" cy="2203"/>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sp>
        <p:nvSpPr>
          <p:cNvPr id="12" name="AutoShape 2" descr="Spring Word Search Puzzle - Free to print (PDF file). (With image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6" descr="Lunch time banner tea icon cute character concept Vector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8" descr="Lunch time banner tea icon cute character concept Vector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spirng forwar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683245" y="-190415"/>
            <a:ext cx="7422073" cy="523220"/>
          </a:xfrm>
          <a:prstGeom prst="rect">
            <a:avLst/>
          </a:prstGeom>
          <a:noFill/>
        </p:spPr>
        <p:txBody>
          <a:bodyPr wrap="square" rtlCol="0">
            <a:spAutoFit/>
          </a:bodyPr>
          <a:lstStyle/>
          <a:p>
            <a:pPr algn="ctr"/>
            <a:r>
              <a:rPr lang="en-US" sz="2800" b="1" i="1" dirty="0"/>
              <a:t> </a:t>
            </a:r>
          </a:p>
        </p:txBody>
      </p:sp>
      <p:sp>
        <p:nvSpPr>
          <p:cNvPr id="16" name="AutoShape 6" descr="Surgical Mask Clip Art - Royalty Free - GoGraph"/>
          <p:cNvSpPr>
            <a:spLocks noChangeAspect="1" noChangeArrowheads="1"/>
          </p:cNvSpPr>
          <p:nvPr/>
        </p:nvSpPr>
        <p:spPr bwMode="auto">
          <a:xfrm>
            <a:off x="612775" y="5636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 descr="Annual Board Meeting Season - Sharper Management"/>
          <p:cNvSpPr>
            <a:spLocks noChangeAspect="1" noChangeArrowheads="1"/>
          </p:cNvSpPr>
          <p:nvPr/>
        </p:nvSpPr>
        <p:spPr bwMode="auto">
          <a:xfrm>
            <a:off x="3578378" y="7631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descr="Free Craft Cliparts, Download Free Craft Cliparts png images, Free ClipArts  on Clipart Librar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2" descr="Casino Bus Clipart - Casino Bus Trip Ticket - Free Transparent PNG Clipart  Images Downloa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2" descr="Have A Slice Day Cute Pizza Pun Poster by punnybone | Society6"/>
          <p:cNvSpPr>
            <a:spLocks noChangeAspect="1" noChangeArrowheads="1"/>
          </p:cNvSpPr>
          <p:nvPr/>
        </p:nvSpPr>
        <p:spPr bwMode="auto">
          <a:xfrm>
            <a:off x="5488336" y="13076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2" descr="Free Money Change Cliparts, Download Free Money Change Cliparts png images,  Free ClipArts on Clipart Library"/>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 descr="Powel Crosley, Jr. YMCA - Join us for Chair Volleyball EVERY Thursday from  12:30-2pm in the Group Exercise Studio! | Facebook"/>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 descr="Norwex - Improving Quality of Life"/>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2" descr="VFW 1146 Bruce Post - IN NEED OF &quot;RAFFLE&quot; BASKETS FOR UPCOMING EVENT....CAN  YOU HELP??? The Clubroom will be hosting a Meat Raffle in May (more details  to follow) and we are"/>
          <p:cNvSpPr>
            <a:spLocks noChangeAspect="1" noChangeArrowheads="1"/>
          </p:cNvSpPr>
          <p:nvPr/>
        </p:nvSpPr>
        <p:spPr bwMode="auto">
          <a:xfrm>
            <a:off x="1831974" y="1531937"/>
            <a:ext cx="265112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TextBox 32">
            <a:extLst>
              <a:ext uri="{FF2B5EF4-FFF2-40B4-BE49-F238E27FC236}">
                <a16:creationId xmlns:a16="http://schemas.microsoft.com/office/drawing/2014/main" id="{65A4A173-67A5-B7F1-2429-8BEBC82CBBD3}"/>
              </a:ext>
            </a:extLst>
          </p:cNvPr>
          <p:cNvSpPr txBox="1"/>
          <p:nvPr/>
        </p:nvSpPr>
        <p:spPr>
          <a:xfrm>
            <a:off x="1062279" y="618238"/>
            <a:ext cx="5487745" cy="769441"/>
          </a:xfrm>
          <a:prstGeom prst="rect">
            <a:avLst/>
          </a:prstGeom>
          <a:noFill/>
        </p:spPr>
        <p:txBody>
          <a:bodyPr wrap="square" rtlCol="0">
            <a:spAutoFit/>
          </a:bodyPr>
          <a:lstStyle/>
          <a:p>
            <a:r>
              <a:rPr lang="en-US" sz="4400" b="1" dirty="0"/>
              <a:t> FUNDRAISER UPDATE</a:t>
            </a:r>
          </a:p>
        </p:txBody>
      </p:sp>
      <p:sp>
        <p:nvSpPr>
          <p:cNvPr id="41" name="TextBox 40">
            <a:extLst>
              <a:ext uri="{FF2B5EF4-FFF2-40B4-BE49-F238E27FC236}">
                <a16:creationId xmlns:a16="http://schemas.microsoft.com/office/drawing/2014/main" id="{067D3CC9-00D7-6FB2-CB6A-D6C967DF73B8}"/>
              </a:ext>
            </a:extLst>
          </p:cNvPr>
          <p:cNvSpPr txBox="1"/>
          <p:nvPr/>
        </p:nvSpPr>
        <p:spPr>
          <a:xfrm>
            <a:off x="307975" y="1364729"/>
            <a:ext cx="7080455" cy="9417963"/>
          </a:xfrm>
          <a:prstGeom prst="rect">
            <a:avLst/>
          </a:prstGeom>
          <a:noFill/>
        </p:spPr>
        <p:txBody>
          <a:bodyPr wrap="square" rtlCol="0">
            <a:spAutoFit/>
          </a:bodyPr>
          <a:lstStyle/>
          <a:p>
            <a:r>
              <a:rPr lang="en-US" dirty="0"/>
              <a:t>The final numbers are in !  This year we fell short of our goal, but we still had a successful day ! Lots of fun, food and a good time by all who attended!   Please remember our sponsors when doing business!</a:t>
            </a:r>
          </a:p>
          <a:p>
            <a:endParaRPr lang="en-US" dirty="0"/>
          </a:p>
          <a:p>
            <a:r>
              <a:rPr lang="en-US" b="1" dirty="0"/>
              <a:t>$</a:t>
            </a:r>
            <a:r>
              <a:rPr lang="en-US" sz="2000" b="1" dirty="0"/>
              <a:t>1000.00 Sponsors</a:t>
            </a:r>
            <a:r>
              <a:rPr lang="en-US" sz="2000" dirty="0"/>
              <a:t>: Prairie Wealth Advisor with Paul Deitering, Hillcrest Health &amp; Living and Bellevue Memorial Chapel</a:t>
            </a:r>
          </a:p>
          <a:p>
            <a:r>
              <a:rPr lang="en-US" sz="2000" b="1" dirty="0"/>
              <a:t>$500.00 Sponsors</a:t>
            </a:r>
            <a:r>
              <a:rPr lang="en-US" sz="2000" dirty="0"/>
              <a:t>: </a:t>
            </a:r>
            <a:r>
              <a:rPr lang="en-US" dirty="0"/>
              <a:t>Bellevue Volunteer Fire Dept. &amp; Bellevue University</a:t>
            </a:r>
          </a:p>
          <a:p>
            <a:r>
              <a:rPr lang="en-US" sz="2000" b="1" dirty="0"/>
              <a:t>$250.00 Sponsors</a:t>
            </a:r>
            <a:r>
              <a:rPr lang="en-US" b="1" dirty="0"/>
              <a:t>: </a:t>
            </a:r>
            <a:r>
              <a:rPr lang="en-US" dirty="0"/>
              <a:t>Roth Self Storage, Erwins Jewelers &amp; NP Dodge Real Estate – Maria Polinsky</a:t>
            </a:r>
          </a:p>
          <a:p>
            <a:r>
              <a:rPr lang="en-US" sz="2000" b="1" dirty="0"/>
              <a:t>$150.00 Sponsors</a:t>
            </a:r>
            <a:r>
              <a:rPr lang="en-US" b="1" dirty="0"/>
              <a:t>: </a:t>
            </a:r>
            <a:r>
              <a:rPr lang="en-US" dirty="0"/>
              <a:t>Hike Real Estate – Rusty Hike and Matt McKinney,</a:t>
            </a:r>
          </a:p>
          <a:p>
            <a:r>
              <a:rPr lang="en-US" dirty="0"/>
              <a:t> Eye Specialists, Assisted Living Locators, Stella’s Bar and Grill and Live Your Best Life Salon</a:t>
            </a:r>
          </a:p>
          <a:p>
            <a:endParaRPr lang="en-US" dirty="0"/>
          </a:p>
          <a:p>
            <a:r>
              <a:rPr lang="en-US" sz="2000" b="1" u="sng" dirty="0"/>
              <a:t>Gift Card Donations for Baskets:</a:t>
            </a:r>
          </a:p>
          <a:p>
            <a:endParaRPr lang="en-US" dirty="0"/>
          </a:p>
          <a:p>
            <a:r>
              <a:rPr lang="en-US" dirty="0"/>
              <a:t>AAA			Auto Zone		Baker’s</a:t>
            </a:r>
          </a:p>
          <a:p>
            <a:r>
              <a:rPr lang="en-US" dirty="0"/>
              <a:t>Buffalo Wild Wings		China Buffett		Cracker Barrel</a:t>
            </a:r>
          </a:p>
          <a:p>
            <a:r>
              <a:rPr lang="en-US" dirty="0"/>
              <a:t>Culver’s			Dairy Queen		DJ’S Dugout</a:t>
            </a:r>
          </a:p>
          <a:p>
            <a:r>
              <a:rPr lang="en-US" dirty="0"/>
              <a:t>Fazoli’s			Golden Corral		Great Clips</a:t>
            </a:r>
          </a:p>
          <a:p>
            <a:r>
              <a:rPr lang="en-US" dirty="0"/>
              <a:t>Freddie’s			Indian Creek Golf		Hy-Vee</a:t>
            </a:r>
          </a:p>
          <a:p>
            <a:r>
              <a:rPr lang="en-US" dirty="0"/>
              <a:t>Jade Palace		Jenson Auto and Tire	</a:t>
            </a:r>
            <a:r>
              <a:rPr lang="en-US" dirty="0" err="1"/>
              <a:t>Jerzes</a:t>
            </a:r>
            <a:endParaRPr lang="en-US" dirty="0"/>
          </a:p>
          <a:p>
            <a:r>
              <a:rPr lang="en-US" dirty="0"/>
              <a:t>Massage Envy		Ollie &amp; Hobbs		O’Reilly’s</a:t>
            </a:r>
          </a:p>
          <a:p>
            <a:r>
              <a:rPr lang="en-US" dirty="0"/>
              <a:t>Papa Chucks		Pizza Ranch		Red Robin</a:t>
            </a:r>
          </a:p>
          <a:p>
            <a:r>
              <a:rPr lang="en-US" dirty="0" err="1"/>
              <a:t>Runza</a:t>
            </a:r>
            <a:r>
              <a:rPr lang="en-US" dirty="0"/>
              <a:t>			Spaghetti Works		Skate City</a:t>
            </a:r>
          </a:p>
          <a:p>
            <a:r>
              <a:rPr lang="en-US" dirty="0"/>
              <a:t>Take 5 Massage		Swine Dining		Spezia’s</a:t>
            </a:r>
          </a:p>
          <a:p>
            <a:r>
              <a:rPr lang="en-US" dirty="0"/>
              <a:t>Texas Road House		Xenon Academy		Wild Chicken</a:t>
            </a:r>
          </a:p>
          <a:p>
            <a:r>
              <a:rPr lang="en-US" dirty="0"/>
              <a:t>Tregaron Golf		Husker Nutrition		Famous Dave</a:t>
            </a:r>
          </a:p>
          <a:p>
            <a:r>
              <a:rPr lang="en-US" dirty="0"/>
              <a:t>Fontenelle Forest		Advance Auto		</a:t>
            </a:r>
            <a:r>
              <a:rPr lang="en-US" dirty="0" err="1"/>
              <a:t>Chipolte</a:t>
            </a:r>
            <a:endParaRPr lang="en-US" dirty="0"/>
          </a:p>
          <a:p>
            <a:r>
              <a:rPr lang="en-US" dirty="0"/>
              <a:t>Light House Café		Bellevue Little Theater	Durham</a:t>
            </a:r>
          </a:p>
          <a:p>
            <a:r>
              <a:rPr lang="en-US" dirty="0"/>
              <a:t>Makovicka PT		Bellevue Vacuum		Sickie’s						</a:t>
            </a:r>
            <a:endParaRPr lang="en-US" sz="2000" b="1" dirty="0"/>
          </a:p>
          <a:p>
            <a:endParaRPr lang="en-US" dirty="0"/>
          </a:p>
        </p:txBody>
      </p:sp>
      <p:pic>
        <p:nvPicPr>
          <p:cNvPr id="8" name="Picture 7">
            <a:extLst>
              <a:ext uri="{FF2B5EF4-FFF2-40B4-BE49-F238E27FC236}">
                <a16:creationId xmlns:a16="http://schemas.microsoft.com/office/drawing/2014/main" id="{A3BCF50A-ADDD-879C-735C-930C5EB09D6D}"/>
              </a:ext>
            </a:extLst>
          </p:cNvPr>
          <p:cNvPicPr>
            <a:picLocks noChangeAspect="1"/>
          </p:cNvPicPr>
          <p:nvPr/>
        </p:nvPicPr>
        <p:blipFill>
          <a:blip r:embed="rId3"/>
          <a:stretch>
            <a:fillRect/>
          </a:stretch>
        </p:blipFill>
        <p:spPr>
          <a:xfrm rot="1017852">
            <a:off x="4630434" y="4760082"/>
            <a:ext cx="1199851" cy="1790997"/>
          </a:xfrm>
          <a:prstGeom prst="rect">
            <a:avLst/>
          </a:prstGeom>
        </p:spPr>
      </p:pic>
      <p:pic>
        <p:nvPicPr>
          <p:cNvPr id="14" name="Picture 13">
            <a:extLst>
              <a:ext uri="{FF2B5EF4-FFF2-40B4-BE49-F238E27FC236}">
                <a16:creationId xmlns:a16="http://schemas.microsoft.com/office/drawing/2014/main" id="{F2B54721-865C-3B15-7D93-7AFCBC5FADB5}"/>
              </a:ext>
            </a:extLst>
          </p:cNvPr>
          <p:cNvPicPr>
            <a:picLocks noChangeAspect="1"/>
          </p:cNvPicPr>
          <p:nvPr/>
        </p:nvPicPr>
        <p:blipFill>
          <a:blip r:embed="rId4"/>
          <a:stretch>
            <a:fillRect/>
          </a:stretch>
        </p:blipFill>
        <p:spPr>
          <a:xfrm>
            <a:off x="155575" y="721617"/>
            <a:ext cx="594208" cy="692760"/>
          </a:xfrm>
          <a:prstGeom prst="rect">
            <a:avLst/>
          </a:prstGeom>
        </p:spPr>
      </p:pic>
      <p:pic>
        <p:nvPicPr>
          <p:cNvPr id="17" name="Picture 16">
            <a:extLst>
              <a:ext uri="{FF2B5EF4-FFF2-40B4-BE49-F238E27FC236}">
                <a16:creationId xmlns:a16="http://schemas.microsoft.com/office/drawing/2014/main" id="{7798310B-75A4-C80F-1030-91587F537D26}"/>
              </a:ext>
            </a:extLst>
          </p:cNvPr>
          <p:cNvPicPr>
            <a:picLocks noChangeAspect="1"/>
          </p:cNvPicPr>
          <p:nvPr/>
        </p:nvPicPr>
        <p:blipFill>
          <a:blip r:embed="rId4"/>
          <a:stretch>
            <a:fillRect/>
          </a:stretch>
        </p:blipFill>
        <p:spPr>
          <a:xfrm>
            <a:off x="6760381" y="692728"/>
            <a:ext cx="587289" cy="684693"/>
          </a:xfrm>
          <a:prstGeom prst="rect">
            <a:avLst/>
          </a:prstGeom>
        </p:spPr>
      </p:pic>
    </p:spTree>
    <p:extLst>
      <p:ext uri="{BB962C8B-B14F-4D97-AF65-F5344CB8AC3E}">
        <p14:creationId xmlns:p14="http://schemas.microsoft.com/office/powerpoint/2010/main" val="269603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4ED95-2BF6-42CD-BE0B-EB83989A7F7B}"/>
              </a:ext>
            </a:extLst>
          </p:cNvPr>
          <p:cNvSpPr txBox="1"/>
          <p:nvPr/>
        </p:nvSpPr>
        <p:spPr>
          <a:xfrm>
            <a:off x="165100" y="67706"/>
            <a:ext cx="7704859" cy="769441"/>
          </a:xfrm>
          <a:prstGeom prst="rect">
            <a:avLst/>
          </a:prstGeom>
          <a:noFill/>
        </p:spPr>
        <p:txBody>
          <a:bodyPr wrap="square" rtlCol="0">
            <a:spAutoFit/>
          </a:bodyPr>
          <a:lstStyle/>
          <a:p>
            <a:pPr algn="ctr"/>
            <a:r>
              <a:rPr lang="en-US" sz="4400" b="1" dirty="0"/>
              <a:t>November Birthdays</a:t>
            </a:r>
            <a:endParaRPr lang="en-US" sz="4400" b="1" dirty="0">
              <a:latin typeface="Chiller" panose="04020404031007020602" pitchFamily="82" charset="0"/>
            </a:endParaRPr>
          </a:p>
        </p:txBody>
      </p:sp>
      <p:sp>
        <p:nvSpPr>
          <p:cNvPr id="3" name="TextBox 2">
            <a:extLst>
              <a:ext uri="{FF2B5EF4-FFF2-40B4-BE49-F238E27FC236}">
                <a16:creationId xmlns:a16="http://schemas.microsoft.com/office/drawing/2014/main" id="{D9A4E4B4-2549-7928-4907-995CA37BE38F}"/>
              </a:ext>
            </a:extLst>
          </p:cNvPr>
          <p:cNvSpPr txBox="1"/>
          <p:nvPr/>
        </p:nvSpPr>
        <p:spPr>
          <a:xfrm>
            <a:off x="165100" y="1189941"/>
            <a:ext cx="4606192" cy="4801314"/>
          </a:xfrm>
          <a:prstGeom prst="rect">
            <a:avLst/>
          </a:prstGeom>
          <a:noFill/>
        </p:spPr>
        <p:txBody>
          <a:bodyPr wrap="square" rtlCol="0">
            <a:spAutoFit/>
          </a:bodyPr>
          <a:lstStyle/>
          <a:p>
            <a:r>
              <a:rPr lang="en-US" dirty="0"/>
              <a:t>1- Ed Conrath</a:t>
            </a:r>
          </a:p>
          <a:p>
            <a:r>
              <a:rPr lang="en-US" dirty="0"/>
              <a:t>4- Bill </a:t>
            </a:r>
            <a:r>
              <a:rPr lang="en-US" dirty="0" err="1"/>
              <a:t>Stronglin</a:t>
            </a:r>
            <a:endParaRPr lang="en-US" dirty="0"/>
          </a:p>
          <a:p>
            <a:r>
              <a:rPr lang="en-US" dirty="0"/>
              <a:t>8- Carole </a:t>
            </a:r>
            <a:r>
              <a:rPr lang="en-US" dirty="0" err="1"/>
              <a:t>Lainof</a:t>
            </a:r>
            <a:endParaRPr lang="en-US" dirty="0"/>
          </a:p>
          <a:p>
            <a:r>
              <a:rPr lang="en-US" dirty="0"/>
              <a:t>9- Diana Micek &amp; Alice Gewecke</a:t>
            </a:r>
          </a:p>
          <a:p>
            <a:r>
              <a:rPr lang="en-US" dirty="0"/>
              <a:t>11-James Miller &amp; Dolly Divoky</a:t>
            </a:r>
          </a:p>
          <a:p>
            <a:r>
              <a:rPr lang="en-US" dirty="0"/>
              <a:t>13- Barbara Shank</a:t>
            </a:r>
          </a:p>
          <a:p>
            <a:r>
              <a:rPr lang="en-US" dirty="0"/>
              <a:t>14- Don </a:t>
            </a:r>
            <a:r>
              <a:rPr lang="en-US" dirty="0" err="1"/>
              <a:t>Muhs</a:t>
            </a:r>
            <a:endParaRPr lang="en-US" dirty="0"/>
          </a:p>
          <a:p>
            <a:r>
              <a:rPr lang="en-US" dirty="0"/>
              <a:t>15- Mary Jo </a:t>
            </a:r>
            <a:r>
              <a:rPr lang="en-US" dirty="0" err="1"/>
              <a:t>Hopensperger</a:t>
            </a:r>
            <a:r>
              <a:rPr lang="en-US" dirty="0"/>
              <a:t> </a:t>
            </a:r>
          </a:p>
          <a:p>
            <a:r>
              <a:rPr lang="en-US" dirty="0"/>
              <a:t>15 -Karen Berkland </a:t>
            </a:r>
          </a:p>
          <a:p>
            <a:r>
              <a:rPr lang="en-US" dirty="0"/>
              <a:t>15 -Virginia </a:t>
            </a:r>
            <a:r>
              <a:rPr lang="en-US" dirty="0" err="1"/>
              <a:t>Eidenmiller</a:t>
            </a:r>
            <a:endParaRPr lang="en-US" dirty="0"/>
          </a:p>
          <a:p>
            <a:r>
              <a:rPr lang="en-US" dirty="0"/>
              <a:t>18- Laura Farmer</a:t>
            </a:r>
          </a:p>
          <a:p>
            <a:r>
              <a:rPr lang="en-US" dirty="0"/>
              <a:t>20- Deb Power</a:t>
            </a:r>
          </a:p>
          <a:p>
            <a:r>
              <a:rPr lang="en-US" dirty="0"/>
              <a:t>21 – Renate Leaird</a:t>
            </a:r>
          </a:p>
          <a:p>
            <a:r>
              <a:rPr lang="en-US" dirty="0"/>
              <a:t>25- Peg Dowd</a:t>
            </a:r>
          </a:p>
          <a:p>
            <a:r>
              <a:rPr lang="en-US" dirty="0"/>
              <a:t>27 – Clara Faulkner</a:t>
            </a:r>
          </a:p>
          <a:p>
            <a:r>
              <a:rPr lang="en-US" dirty="0"/>
              <a:t>29- Gary Stover &amp; Pam Jensen</a:t>
            </a:r>
          </a:p>
          <a:p>
            <a:endParaRPr lang="en-US" dirty="0"/>
          </a:p>
        </p:txBody>
      </p:sp>
      <p:pic>
        <p:nvPicPr>
          <p:cNvPr id="6" name="Picture 5">
            <a:extLst>
              <a:ext uri="{FF2B5EF4-FFF2-40B4-BE49-F238E27FC236}">
                <a16:creationId xmlns:a16="http://schemas.microsoft.com/office/drawing/2014/main" id="{754FEEBB-50D0-BFD1-759F-2F271FBB6E77}"/>
              </a:ext>
            </a:extLst>
          </p:cNvPr>
          <p:cNvPicPr>
            <a:picLocks noChangeAspect="1"/>
          </p:cNvPicPr>
          <p:nvPr/>
        </p:nvPicPr>
        <p:blipFill>
          <a:blip r:embed="rId2"/>
          <a:stretch>
            <a:fillRect/>
          </a:stretch>
        </p:blipFill>
        <p:spPr>
          <a:xfrm>
            <a:off x="3477144" y="2017187"/>
            <a:ext cx="3794472" cy="3146821"/>
          </a:xfrm>
          <a:prstGeom prst="rect">
            <a:avLst/>
          </a:prstGeom>
        </p:spPr>
      </p:pic>
      <p:pic>
        <p:nvPicPr>
          <p:cNvPr id="7" name="Picture 6">
            <a:extLst>
              <a:ext uri="{FF2B5EF4-FFF2-40B4-BE49-F238E27FC236}">
                <a16:creationId xmlns:a16="http://schemas.microsoft.com/office/drawing/2014/main" id="{6D3F4107-812A-7BA2-C51F-1F1A909B8161}"/>
              </a:ext>
            </a:extLst>
          </p:cNvPr>
          <p:cNvPicPr>
            <a:picLocks noChangeAspect="1"/>
          </p:cNvPicPr>
          <p:nvPr/>
        </p:nvPicPr>
        <p:blipFill>
          <a:blip r:embed="rId3"/>
          <a:stretch>
            <a:fillRect/>
          </a:stretch>
        </p:blipFill>
        <p:spPr>
          <a:xfrm>
            <a:off x="288680" y="136548"/>
            <a:ext cx="989142" cy="989142"/>
          </a:xfrm>
          <a:prstGeom prst="rect">
            <a:avLst/>
          </a:prstGeom>
        </p:spPr>
      </p:pic>
      <p:pic>
        <p:nvPicPr>
          <p:cNvPr id="8" name="Picture 7">
            <a:extLst>
              <a:ext uri="{FF2B5EF4-FFF2-40B4-BE49-F238E27FC236}">
                <a16:creationId xmlns:a16="http://schemas.microsoft.com/office/drawing/2014/main" id="{93C303B1-D731-EDC7-453C-F65A7901EB2E}"/>
              </a:ext>
            </a:extLst>
          </p:cNvPr>
          <p:cNvPicPr>
            <a:picLocks noChangeAspect="1"/>
          </p:cNvPicPr>
          <p:nvPr/>
        </p:nvPicPr>
        <p:blipFill>
          <a:blip r:embed="rId4"/>
          <a:stretch>
            <a:fillRect/>
          </a:stretch>
        </p:blipFill>
        <p:spPr>
          <a:xfrm>
            <a:off x="6613566" y="196206"/>
            <a:ext cx="993734" cy="993734"/>
          </a:xfrm>
          <a:prstGeom prst="rect">
            <a:avLst/>
          </a:prstGeom>
        </p:spPr>
      </p:pic>
      <p:pic>
        <p:nvPicPr>
          <p:cNvPr id="9" name="Picture 8">
            <a:extLst>
              <a:ext uri="{FF2B5EF4-FFF2-40B4-BE49-F238E27FC236}">
                <a16:creationId xmlns:a16="http://schemas.microsoft.com/office/drawing/2014/main" id="{C460E603-74BE-FE82-2ADD-E00DEFB30F94}"/>
              </a:ext>
            </a:extLst>
          </p:cNvPr>
          <p:cNvPicPr>
            <a:picLocks noChangeAspect="1"/>
          </p:cNvPicPr>
          <p:nvPr/>
        </p:nvPicPr>
        <p:blipFill>
          <a:blip r:embed="rId5"/>
          <a:stretch>
            <a:fillRect/>
          </a:stretch>
        </p:blipFill>
        <p:spPr>
          <a:xfrm>
            <a:off x="2468196" y="1047871"/>
            <a:ext cx="872056" cy="758591"/>
          </a:xfrm>
          <a:prstGeom prst="rect">
            <a:avLst/>
          </a:prstGeom>
        </p:spPr>
      </p:pic>
      <p:pic>
        <p:nvPicPr>
          <p:cNvPr id="10" name="Picture 9">
            <a:extLst>
              <a:ext uri="{FF2B5EF4-FFF2-40B4-BE49-F238E27FC236}">
                <a16:creationId xmlns:a16="http://schemas.microsoft.com/office/drawing/2014/main" id="{C4308065-F8B8-DD46-D454-552493FF4F08}"/>
              </a:ext>
            </a:extLst>
          </p:cNvPr>
          <p:cNvPicPr>
            <a:picLocks noChangeAspect="1"/>
          </p:cNvPicPr>
          <p:nvPr/>
        </p:nvPicPr>
        <p:blipFill>
          <a:blip r:embed="rId6"/>
          <a:stretch>
            <a:fillRect/>
          </a:stretch>
        </p:blipFill>
        <p:spPr>
          <a:xfrm rot="17180491">
            <a:off x="2313159" y="4208746"/>
            <a:ext cx="871804" cy="755970"/>
          </a:xfrm>
          <a:prstGeom prst="rect">
            <a:avLst/>
          </a:prstGeom>
        </p:spPr>
      </p:pic>
      <p:pic>
        <p:nvPicPr>
          <p:cNvPr id="11" name="Picture 10">
            <a:extLst>
              <a:ext uri="{FF2B5EF4-FFF2-40B4-BE49-F238E27FC236}">
                <a16:creationId xmlns:a16="http://schemas.microsoft.com/office/drawing/2014/main" id="{86C09F93-E404-A078-B8C5-293873E48448}"/>
              </a:ext>
            </a:extLst>
          </p:cNvPr>
          <p:cNvPicPr>
            <a:picLocks noChangeAspect="1"/>
          </p:cNvPicPr>
          <p:nvPr/>
        </p:nvPicPr>
        <p:blipFill>
          <a:blip r:embed="rId6"/>
          <a:stretch>
            <a:fillRect/>
          </a:stretch>
        </p:blipFill>
        <p:spPr>
          <a:xfrm rot="16951738">
            <a:off x="5256527" y="908423"/>
            <a:ext cx="871804" cy="755970"/>
          </a:xfrm>
          <a:prstGeom prst="rect">
            <a:avLst/>
          </a:prstGeom>
        </p:spPr>
      </p:pic>
      <p:pic>
        <p:nvPicPr>
          <p:cNvPr id="12" name="Picture 11">
            <a:extLst>
              <a:ext uri="{FF2B5EF4-FFF2-40B4-BE49-F238E27FC236}">
                <a16:creationId xmlns:a16="http://schemas.microsoft.com/office/drawing/2014/main" id="{2E74C694-434E-1147-D69F-CE472004B758}"/>
              </a:ext>
            </a:extLst>
          </p:cNvPr>
          <p:cNvPicPr>
            <a:picLocks noChangeAspect="1"/>
          </p:cNvPicPr>
          <p:nvPr/>
        </p:nvPicPr>
        <p:blipFill>
          <a:blip r:embed="rId7"/>
          <a:stretch>
            <a:fillRect/>
          </a:stretch>
        </p:blipFill>
        <p:spPr>
          <a:xfrm>
            <a:off x="288680" y="5991255"/>
            <a:ext cx="1208601" cy="1001317"/>
          </a:xfrm>
          <a:prstGeom prst="rect">
            <a:avLst/>
          </a:prstGeom>
        </p:spPr>
      </p:pic>
      <p:sp>
        <p:nvSpPr>
          <p:cNvPr id="13" name="TextBox 12">
            <a:extLst>
              <a:ext uri="{FF2B5EF4-FFF2-40B4-BE49-F238E27FC236}">
                <a16:creationId xmlns:a16="http://schemas.microsoft.com/office/drawing/2014/main" id="{B2252958-83E6-03CD-93EF-426F7D239DCB}"/>
              </a:ext>
            </a:extLst>
          </p:cNvPr>
          <p:cNvSpPr txBox="1"/>
          <p:nvPr/>
        </p:nvSpPr>
        <p:spPr>
          <a:xfrm>
            <a:off x="1620861" y="5876360"/>
            <a:ext cx="5936267" cy="1231106"/>
          </a:xfrm>
          <a:prstGeom prst="rect">
            <a:avLst/>
          </a:prstGeom>
          <a:noFill/>
        </p:spPr>
        <p:txBody>
          <a:bodyPr wrap="square" rtlCol="0">
            <a:spAutoFit/>
          </a:bodyPr>
          <a:lstStyle/>
          <a:p>
            <a:r>
              <a:rPr lang="en-US" sz="2000" b="1" dirty="0"/>
              <a:t>Thank you Veterans!</a:t>
            </a:r>
            <a:r>
              <a:rPr lang="en-US" sz="2000" dirty="0"/>
              <a:t>  </a:t>
            </a:r>
            <a:r>
              <a:rPr lang="en-US" dirty="0"/>
              <a:t>Stop by and sign a few cards for the Veterans who are in the Bellevue Vet’s Home.  Let’s get 100 cards signed for them!   We have pens and cards – we just need you!  </a:t>
            </a:r>
            <a:r>
              <a:rPr lang="en-US" b="1" dirty="0"/>
              <a:t>Thursday, November 6</a:t>
            </a:r>
            <a:r>
              <a:rPr lang="en-US" b="1" baseline="30000" dirty="0"/>
              <a:t>th</a:t>
            </a:r>
            <a:r>
              <a:rPr lang="en-US" b="1" dirty="0"/>
              <a:t>  all day. </a:t>
            </a:r>
          </a:p>
        </p:txBody>
      </p:sp>
      <p:sp>
        <p:nvSpPr>
          <p:cNvPr id="14" name="TextBox 13">
            <a:extLst>
              <a:ext uri="{FF2B5EF4-FFF2-40B4-BE49-F238E27FC236}">
                <a16:creationId xmlns:a16="http://schemas.microsoft.com/office/drawing/2014/main" id="{67399E85-D65D-8D6B-5A68-D4754A67F736}"/>
              </a:ext>
            </a:extLst>
          </p:cNvPr>
          <p:cNvSpPr txBox="1"/>
          <p:nvPr/>
        </p:nvSpPr>
        <p:spPr>
          <a:xfrm>
            <a:off x="165100" y="7171295"/>
            <a:ext cx="5990875" cy="1508105"/>
          </a:xfrm>
          <a:prstGeom prst="rect">
            <a:avLst/>
          </a:prstGeom>
          <a:noFill/>
        </p:spPr>
        <p:txBody>
          <a:bodyPr wrap="square" rtlCol="0">
            <a:spAutoFit/>
          </a:bodyPr>
          <a:lstStyle/>
          <a:p>
            <a:r>
              <a:rPr lang="en-US" sz="2000" b="1" dirty="0"/>
              <a:t>Veteran’s Day Remembrance </a:t>
            </a:r>
            <a:r>
              <a:rPr lang="en-US" dirty="0"/>
              <a:t>Join us in thanking our Veterans and their families for the sacrifices they made for our freedom. Please wear you red, white and blue and  let us know if you will be attending on </a:t>
            </a:r>
            <a:r>
              <a:rPr lang="en-US" b="1" dirty="0"/>
              <a:t>Monday, November 10</a:t>
            </a:r>
            <a:r>
              <a:rPr lang="en-US" b="1" baseline="30000" dirty="0"/>
              <a:t>th</a:t>
            </a:r>
            <a:r>
              <a:rPr lang="en-US" b="1" dirty="0"/>
              <a:t> at 11:15</a:t>
            </a:r>
            <a:r>
              <a:rPr lang="en-US" dirty="0"/>
              <a:t>.  Make plans to stay for lunch.  </a:t>
            </a:r>
          </a:p>
        </p:txBody>
      </p:sp>
      <p:pic>
        <p:nvPicPr>
          <p:cNvPr id="15" name="Picture 14">
            <a:extLst>
              <a:ext uri="{FF2B5EF4-FFF2-40B4-BE49-F238E27FC236}">
                <a16:creationId xmlns:a16="http://schemas.microsoft.com/office/drawing/2014/main" id="{629E40E4-8521-3BFC-1387-9B1C4989AD82}"/>
              </a:ext>
            </a:extLst>
          </p:cNvPr>
          <p:cNvPicPr>
            <a:picLocks noChangeAspect="1"/>
          </p:cNvPicPr>
          <p:nvPr/>
        </p:nvPicPr>
        <p:blipFill>
          <a:blip r:embed="rId8"/>
          <a:stretch>
            <a:fillRect/>
          </a:stretch>
        </p:blipFill>
        <p:spPr>
          <a:xfrm>
            <a:off x="6092779" y="7065766"/>
            <a:ext cx="1514521" cy="1508104"/>
          </a:xfrm>
          <a:prstGeom prst="rect">
            <a:avLst/>
          </a:prstGeom>
        </p:spPr>
      </p:pic>
      <p:sp>
        <p:nvSpPr>
          <p:cNvPr id="16" name="TextBox 15">
            <a:extLst>
              <a:ext uri="{FF2B5EF4-FFF2-40B4-BE49-F238E27FC236}">
                <a16:creationId xmlns:a16="http://schemas.microsoft.com/office/drawing/2014/main" id="{E66A5CE3-0338-197E-7E77-74BF4DF108C4}"/>
              </a:ext>
            </a:extLst>
          </p:cNvPr>
          <p:cNvSpPr txBox="1"/>
          <p:nvPr/>
        </p:nvSpPr>
        <p:spPr>
          <a:xfrm>
            <a:off x="1723293" y="9010529"/>
            <a:ext cx="5337308" cy="677108"/>
          </a:xfrm>
          <a:prstGeom prst="rect">
            <a:avLst/>
          </a:prstGeom>
          <a:noFill/>
        </p:spPr>
        <p:txBody>
          <a:bodyPr wrap="square" rtlCol="0">
            <a:spAutoFit/>
          </a:bodyPr>
          <a:lstStyle/>
          <a:p>
            <a:r>
              <a:rPr lang="en-US" sz="2000" b="1" dirty="0"/>
              <a:t>Football Fridays </a:t>
            </a:r>
            <a:r>
              <a:rPr lang="en-US" dirty="0"/>
              <a:t>are still in November!  Support your favorite teams by showing their team colors and shirts!</a:t>
            </a:r>
          </a:p>
        </p:txBody>
      </p:sp>
      <p:pic>
        <p:nvPicPr>
          <p:cNvPr id="17" name="Picture 16">
            <a:extLst>
              <a:ext uri="{FF2B5EF4-FFF2-40B4-BE49-F238E27FC236}">
                <a16:creationId xmlns:a16="http://schemas.microsoft.com/office/drawing/2014/main" id="{DE8CC5CB-E049-EDE9-BFEB-5207D75CE241}"/>
              </a:ext>
            </a:extLst>
          </p:cNvPr>
          <p:cNvPicPr>
            <a:picLocks noChangeAspect="1"/>
          </p:cNvPicPr>
          <p:nvPr/>
        </p:nvPicPr>
        <p:blipFill>
          <a:blip r:embed="rId9"/>
          <a:stretch>
            <a:fillRect/>
          </a:stretch>
        </p:blipFill>
        <p:spPr>
          <a:xfrm>
            <a:off x="382465" y="8956431"/>
            <a:ext cx="939968" cy="939968"/>
          </a:xfrm>
          <a:prstGeom prst="rect">
            <a:avLst/>
          </a:prstGeom>
        </p:spPr>
      </p:pic>
    </p:spTree>
    <p:extLst>
      <p:ext uri="{BB962C8B-B14F-4D97-AF65-F5344CB8AC3E}">
        <p14:creationId xmlns:p14="http://schemas.microsoft.com/office/powerpoint/2010/main" val="246145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5183" y="207841"/>
            <a:ext cx="120902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 name="Straight Connector 8"/>
          <p:cNvCxnSpPr/>
          <p:nvPr/>
        </p:nvCxnSpPr>
        <p:spPr>
          <a:xfrm>
            <a:off x="225526" y="574739"/>
            <a:ext cx="7315304" cy="0"/>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225631" y="279830"/>
            <a:ext cx="7303323" cy="217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75461" y="241269"/>
            <a:ext cx="2384117" cy="326884"/>
          </a:xfrm>
          <a:prstGeom prst="rect">
            <a:avLst/>
          </a:prstGeom>
        </p:spPr>
        <p:txBody>
          <a:bodyPr wrap="square">
            <a:spAutoFit/>
          </a:bodyPr>
          <a:lstStyle/>
          <a:p>
            <a:pPr marL="91440" marR="91440" algn="r">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  November 2025</a:t>
            </a:r>
            <a:endParaRPr lang="en-US" sz="1200" dirty="0">
              <a:effectLst/>
              <a:ea typeface="Century Gothic" panose="020B0502020202020204" pitchFamily="34" charset="0"/>
              <a:cs typeface="Times New Roman" panose="02020603050405020304" pitchFamily="18" charset="0"/>
            </a:endParaRPr>
          </a:p>
        </p:txBody>
      </p:sp>
      <p:sp>
        <p:nvSpPr>
          <p:cNvPr id="12" name="Rectangle 11"/>
          <p:cNvSpPr/>
          <p:nvPr/>
        </p:nvSpPr>
        <p:spPr>
          <a:xfrm>
            <a:off x="2166258" y="229567"/>
            <a:ext cx="3428014" cy="350865"/>
          </a:xfrm>
          <a:prstGeom prst="rect">
            <a:avLst/>
          </a:prstGeom>
        </p:spPr>
        <p:txBody>
          <a:bodyPr wrap="square">
            <a:spAutoFit/>
          </a:bodyPr>
          <a:lstStyle/>
          <a:p>
            <a:pPr marL="91440" marR="91440" algn="r">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Bellevue Senior Community Center Activities</a:t>
            </a:r>
            <a:endParaRPr lang="en-US" sz="1200" dirty="0">
              <a:effectLst/>
              <a:ea typeface="Century Gothic" panose="020B0502020202020204" pitchFamily="34" charset="0"/>
              <a:cs typeface="Times New Roman" panose="02020603050405020304" pitchFamily="18" charset="0"/>
            </a:endParaRPr>
          </a:p>
        </p:txBody>
      </p:sp>
      <p:sp>
        <p:nvSpPr>
          <p:cNvPr id="13" name="Rectangle 12"/>
          <p:cNvSpPr/>
          <p:nvPr/>
        </p:nvSpPr>
        <p:spPr>
          <a:xfrm>
            <a:off x="237505" y="229567"/>
            <a:ext cx="1301482" cy="326884"/>
          </a:xfrm>
          <a:prstGeom prst="rect">
            <a:avLst/>
          </a:prstGeom>
        </p:spPr>
        <p:txBody>
          <a:bodyPr wrap="square">
            <a:spAutoFit/>
          </a:bodyPr>
          <a:lstStyle/>
          <a:p>
            <a:pPr marL="91440" marR="91440">
              <a:lnSpc>
                <a:spcPct val="140000"/>
              </a:lnSpc>
              <a:spcBef>
                <a:spcPts val="0"/>
              </a:spcBef>
              <a:spcAft>
                <a:spcPts val="1200"/>
              </a:spcAft>
            </a:pPr>
            <a:r>
              <a:rPr lang="en-US" sz="1200" dirty="0">
                <a:ea typeface="Century Gothic" panose="020B0502020202020204" pitchFamily="34" charset="0"/>
                <a:cs typeface="Times New Roman" panose="02020603050405020304" pitchFamily="18" charset="0"/>
              </a:rPr>
              <a:t>Page 5</a:t>
            </a:r>
            <a:endParaRPr lang="en-US" sz="1200" dirty="0">
              <a:effectLst/>
              <a:ea typeface="Century Gothic" panose="020B0502020202020204" pitchFamily="34" charset="0"/>
              <a:cs typeface="Times New Roman" panose="02020603050405020304" pitchFamily="18" charset="0"/>
            </a:endParaRPr>
          </a:p>
        </p:txBody>
      </p:sp>
      <p:cxnSp>
        <p:nvCxnSpPr>
          <p:cNvPr id="14" name="Straight Connector 13"/>
          <p:cNvCxnSpPr/>
          <p:nvPr/>
        </p:nvCxnSpPr>
        <p:spPr>
          <a:xfrm>
            <a:off x="222177" y="207841"/>
            <a:ext cx="7294954" cy="0"/>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3576525993"/>
              </p:ext>
            </p:extLst>
          </p:nvPr>
        </p:nvGraphicFramePr>
        <p:xfrm>
          <a:off x="237505" y="628645"/>
          <a:ext cx="7315200" cy="2287608"/>
        </p:xfrm>
        <a:graphic>
          <a:graphicData uri="http://schemas.openxmlformats.org/drawingml/2006/table">
            <a:tbl>
              <a:tblPr>
                <a:tableStyleId>{5940675A-B579-460E-94D1-54222C63F5DA}</a:tableStyleId>
              </a:tblPr>
              <a:tblGrid>
                <a:gridCol w="1572756">
                  <a:extLst>
                    <a:ext uri="{9D8B030D-6E8A-4147-A177-3AD203B41FA5}">
                      <a16:colId xmlns:a16="http://schemas.microsoft.com/office/drawing/2014/main" val="20000"/>
                    </a:ext>
                  </a:extLst>
                </a:gridCol>
                <a:gridCol w="1258238">
                  <a:extLst>
                    <a:ext uri="{9D8B030D-6E8A-4147-A177-3AD203B41FA5}">
                      <a16:colId xmlns:a16="http://schemas.microsoft.com/office/drawing/2014/main" val="20001"/>
                    </a:ext>
                  </a:extLst>
                </a:gridCol>
                <a:gridCol w="1570108">
                  <a:extLst>
                    <a:ext uri="{9D8B030D-6E8A-4147-A177-3AD203B41FA5}">
                      <a16:colId xmlns:a16="http://schemas.microsoft.com/office/drawing/2014/main" val="20002"/>
                    </a:ext>
                  </a:extLst>
                </a:gridCol>
                <a:gridCol w="1460214">
                  <a:extLst>
                    <a:ext uri="{9D8B030D-6E8A-4147-A177-3AD203B41FA5}">
                      <a16:colId xmlns:a16="http://schemas.microsoft.com/office/drawing/2014/main" val="20003"/>
                    </a:ext>
                  </a:extLst>
                </a:gridCol>
                <a:gridCol w="1453884">
                  <a:extLst>
                    <a:ext uri="{9D8B030D-6E8A-4147-A177-3AD203B41FA5}">
                      <a16:colId xmlns:a16="http://schemas.microsoft.com/office/drawing/2014/main" val="20004"/>
                    </a:ext>
                  </a:extLst>
                </a:gridCol>
              </a:tblGrid>
              <a:tr h="275928">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Monday</a:t>
                      </a:r>
                      <a:endParaRPr lang="en-US" sz="1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3253" marR="63253" marT="0" marB="0"/>
                </a:tc>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Tuesday</a:t>
                      </a:r>
                      <a:endParaRPr lang="en-US" sz="1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3253" marR="63253" marT="0" marB="0"/>
                </a:tc>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Wednesday</a:t>
                      </a:r>
                      <a:endParaRPr lang="en-US" sz="1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3253" marR="63253" marT="0" marB="0"/>
                </a:tc>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Thursday</a:t>
                      </a:r>
                      <a:endParaRPr lang="en-US" sz="1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3253" marR="63253" marT="0" marB="0"/>
                </a:tc>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Friday</a:t>
                      </a:r>
                      <a:endParaRPr lang="en-US" sz="1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3253" marR="63253" marT="0" marB="0"/>
                </a:tc>
                <a:extLst>
                  <a:ext uri="{0D108BD9-81ED-4DB2-BD59-A6C34878D82A}">
                    <a16:rowId xmlns:a16="http://schemas.microsoft.com/office/drawing/2014/main" val="10000"/>
                  </a:ext>
                </a:extLst>
              </a:tr>
              <a:tr h="1902543">
                <a:tc>
                  <a:txBody>
                    <a:bodyPr/>
                    <a:lstStyle/>
                    <a:p>
                      <a:pPr marL="0" marR="0" indent="0" algn="l" defTabSz="777240" rtl="0" eaLnBrk="1" fontAlgn="auto" latinLnBrk="0" hangingPunct="1">
                        <a:lnSpc>
                          <a:spcPct val="115000"/>
                        </a:lnSpc>
                        <a:spcBef>
                          <a:spcPts val="0"/>
                        </a:spcBef>
                        <a:spcAft>
                          <a:spcPts val="0"/>
                        </a:spcAft>
                        <a:buClrTx/>
                        <a:buSzTx/>
                        <a:buFontTx/>
                        <a:buNone/>
                        <a:tabLst/>
                        <a:defRPr/>
                      </a:pPr>
                      <a:r>
                        <a:rPr lang="en-US" sz="1200" u="none" strike="noStrike" baseline="0" dirty="0">
                          <a:effectLst/>
                        </a:rPr>
                        <a:t>8:30 Chair Volleyball</a:t>
                      </a:r>
                      <a:endParaRPr lang="en-US" sz="1200" u="none" strike="noStrike" dirty="0">
                        <a:effectLst/>
                      </a:endParaRPr>
                    </a:p>
                    <a:p>
                      <a:pPr marL="0" marR="0" indent="0" algn="l" defTabSz="777240" rtl="0" eaLnBrk="1" fontAlgn="auto" latinLnBrk="0" hangingPunct="1">
                        <a:lnSpc>
                          <a:spcPct val="115000"/>
                        </a:lnSpc>
                        <a:spcBef>
                          <a:spcPts val="0"/>
                        </a:spcBef>
                        <a:spcAft>
                          <a:spcPts val="0"/>
                        </a:spcAft>
                        <a:buClrTx/>
                        <a:buSzTx/>
                        <a:buFontTx/>
                        <a:buNone/>
                        <a:tabLst/>
                        <a:defRPr/>
                      </a:pPr>
                      <a:r>
                        <a:rPr lang="en-US" sz="1200" u="none" strike="noStrike" dirty="0">
                          <a:effectLst/>
                        </a:rPr>
                        <a:t>9:00 Needle Crafters</a:t>
                      </a:r>
                    </a:p>
                    <a:p>
                      <a:pPr marL="0" marR="0" indent="0" algn="l" defTabSz="777240" rtl="0" eaLnBrk="1" fontAlgn="auto" latinLnBrk="0" hangingPunct="1">
                        <a:lnSpc>
                          <a:spcPct val="115000"/>
                        </a:lnSpc>
                        <a:spcBef>
                          <a:spcPts val="0"/>
                        </a:spcBef>
                        <a:spcAft>
                          <a:spcPts val="0"/>
                        </a:spcAft>
                        <a:buClrTx/>
                        <a:buSzTx/>
                        <a:buFontTx/>
                        <a:buNone/>
                        <a:tabLst/>
                        <a:defRPr/>
                      </a:pPr>
                      <a:r>
                        <a:rPr lang="en-US" sz="1200" u="none" strike="noStrike" dirty="0">
                          <a:effectLst/>
                        </a:rPr>
                        <a:t>9:30 Art Class</a:t>
                      </a:r>
                    </a:p>
                    <a:p>
                      <a:pPr marL="0" marR="0" indent="0" algn="l" defTabSz="777240" rtl="0" eaLnBrk="1" fontAlgn="auto" latinLnBrk="0" hangingPunct="1">
                        <a:lnSpc>
                          <a:spcPct val="115000"/>
                        </a:lnSpc>
                        <a:spcBef>
                          <a:spcPts val="0"/>
                        </a:spcBef>
                        <a:spcAft>
                          <a:spcPts val="0"/>
                        </a:spcAft>
                        <a:buClrTx/>
                        <a:buSzTx/>
                        <a:buFontTx/>
                        <a:buNone/>
                        <a:tabLst/>
                        <a:defRPr/>
                      </a:pPr>
                      <a:r>
                        <a:rPr lang="en-US" sz="1200" b="0" u="none" strike="noStrike" dirty="0">
                          <a:effectLst/>
                        </a:rPr>
                        <a:t>10:15 – Tai Chi</a:t>
                      </a:r>
                    </a:p>
                    <a:p>
                      <a:pPr marL="0" marR="0" indent="0" algn="l" defTabSz="777240" rtl="0" eaLnBrk="1" fontAlgn="auto" latinLnBrk="0" hangingPunct="1">
                        <a:lnSpc>
                          <a:spcPct val="115000"/>
                        </a:lnSpc>
                        <a:spcBef>
                          <a:spcPts val="0"/>
                        </a:spcBef>
                        <a:spcAft>
                          <a:spcPts val="0"/>
                        </a:spcAft>
                        <a:buClrTx/>
                        <a:buSzTx/>
                        <a:buFontTx/>
                        <a:buNone/>
                        <a:tabLst/>
                        <a:defRPr/>
                      </a:pPr>
                      <a:r>
                        <a:rPr lang="en-US" sz="1200" b="0" u="none" strike="noStrike" dirty="0">
                          <a:effectLst/>
                        </a:rPr>
                        <a:t>12:30 – Hand </a:t>
                      </a:r>
                      <a:r>
                        <a:rPr lang="en-US" sz="1200" b="0" u="none" strike="noStrike" baseline="0" dirty="0">
                          <a:effectLst/>
                        </a:rPr>
                        <a:t> &amp; </a:t>
                      </a:r>
                      <a:r>
                        <a:rPr lang="en-US" sz="1200" b="0" u="none" strike="noStrike" dirty="0">
                          <a:effectLst/>
                        </a:rPr>
                        <a:t>Foot</a:t>
                      </a:r>
                    </a:p>
                    <a:p>
                      <a:pPr marL="0" marR="0" indent="0" algn="l" defTabSz="777240" rtl="0" eaLnBrk="1" fontAlgn="auto" latinLnBrk="0" hangingPunct="1">
                        <a:lnSpc>
                          <a:spcPct val="115000"/>
                        </a:lnSpc>
                        <a:spcBef>
                          <a:spcPts val="0"/>
                        </a:spcBef>
                        <a:spcAft>
                          <a:spcPts val="0"/>
                        </a:spcAft>
                        <a:buClrTx/>
                        <a:buSzTx/>
                        <a:buFontTx/>
                        <a:buNone/>
                        <a:tabLst/>
                        <a:defRPr/>
                      </a:pPr>
                      <a:r>
                        <a:rPr lang="en-US" sz="1200" b="0" u="none" strike="noStrike" dirty="0">
                          <a:effectLst/>
                        </a:rPr>
                        <a:t>12:30-</a:t>
                      </a:r>
                      <a:r>
                        <a:rPr lang="en-US" sz="1200" b="0" u="none" strike="noStrike" baseline="0" dirty="0">
                          <a:effectLst/>
                        </a:rPr>
                        <a:t> </a:t>
                      </a:r>
                      <a:r>
                        <a:rPr lang="en-US" sz="1200" b="0" u="none" strike="noStrike" dirty="0">
                          <a:effectLst/>
                        </a:rPr>
                        <a:t>Poker</a:t>
                      </a:r>
                    </a:p>
                    <a:p>
                      <a:pPr marL="0" marR="0" indent="0" algn="l" defTabSz="777240" rtl="0" eaLnBrk="1" fontAlgn="auto" latinLnBrk="0" hangingPunct="1">
                        <a:lnSpc>
                          <a:spcPct val="115000"/>
                        </a:lnSpc>
                        <a:spcBef>
                          <a:spcPts val="0"/>
                        </a:spcBef>
                        <a:spcAft>
                          <a:spcPts val="0"/>
                        </a:spcAft>
                        <a:buClrTx/>
                        <a:buSzTx/>
                        <a:buFontTx/>
                        <a:buNone/>
                        <a:tabLst/>
                        <a:defRPr/>
                      </a:pPr>
                      <a:r>
                        <a:rPr lang="en-US" sz="1200" b="0" u="none" strike="noStrike" dirty="0">
                          <a:effectLst/>
                        </a:rPr>
                        <a:t>1:00–Mahjong</a:t>
                      </a:r>
                    </a:p>
                  </a:txBody>
                  <a:tcPr marL="63253" marR="63253" marT="0" marB="0"/>
                </a:tc>
                <a:tc>
                  <a:txBody>
                    <a:bodyPr/>
                    <a:lstStyle/>
                    <a:p>
                      <a:r>
                        <a:rPr lang="en-US" sz="1200" dirty="0"/>
                        <a:t>9:30</a:t>
                      </a:r>
                      <a:r>
                        <a:rPr lang="en-US" sz="1200" baseline="0" dirty="0"/>
                        <a:t>- Painting</a:t>
                      </a:r>
                    </a:p>
                    <a:p>
                      <a:r>
                        <a:rPr lang="en-US" sz="1200" baseline="0" dirty="0"/>
                        <a:t>10:00 – Exercise</a:t>
                      </a:r>
                    </a:p>
                    <a:p>
                      <a:r>
                        <a:rPr lang="en-US" sz="1200" baseline="0" dirty="0"/>
                        <a:t>12:15 -Bridge Groups</a:t>
                      </a:r>
                    </a:p>
                    <a:p>
                      <a:r>
                        <a:rPr lang="en-US" sz="1200" baseline="0" dirty="0"/>
                        <a:t>12:45- Dominoes</a:t>
                      </a:r>
                    </a:p>
                  </a:txBody>
                  <a:tcPr marL="63253" marR="63253" marT="0" marB="0"/>
                </a:tc>
                <a:tc>
                  <a:txBody>
                    <a:bodyPr/>
                    <a:lstStyle/>
                    <a:p>
                      <a:r>
                        <a:rPr lang="en-US" sz="1200" dirty="0"/>
                        <a:t>9:00 – 3:00 Painting Group</a:t>
                      </a:r>
                    </a:p>
                    <a:p>
                      <a:r>
                        <a:rPr lang="en-US" sz="1200" dirty="0"/>
                        <a:t>10:15 – Tai Chi</a:t>
                      </a:r>
                    </a:p>
                    <a:p>
                      <a:r>
                        <a:rPr lang="en-US" sz="1200" dirty="0"/>
                        <a:t>12:30</a:t>
                      </a:r>
                      <a:r>
                        <a:rPr lang="en-US" sz="1200" baseline="0" dirty="0"/>
                        <a:t> – Hand &amp; Foot</a:t>
                      </a:r>
                      <a:endParaRPr lang="en-US" sz="1200" dirty="0"/>
                    </a:p>
                    <a:p>
                      <a:endParaRPr lang="en-US" sz="1200" b="1" dirty="0"/>
                    </a:p>
                  </a:txBody>
                  <a:tcPr marL="63253" marR="63253" marT="0" marB="0"/>
                </a:tc>
                <a:tc>
                  <a:txBody>
                    <a:bodyPr/>
                    <a:lstStyle/>
                    <a:p>
                      <a:r>
                        <a:rPr lang="en-US" sz="1200" baseline="0" dirty="0"/>
                        <a:t>8:00 - Woodcarvers</a:t>
                      </a:r>
                    </a:p>
                    <a:p>
                      <a:r>
                        <a:rPr lang="en-US" sz="1200" baseline="0" dirty="0"/>
                        <a:t>10:00 -Bridge Groups</a:t>
                      </a:r>
                    </a:p>
                    <a:p>
                      <a:pPr marL="0" marR="0" indent="0" algn="l" defTabSz="777240" rtl="0" eaLnBrk="1" fontAlgn="auto" latinLnBrk="0" hangingPunct="1">
                        <a:lnSpc>
                          <a:spcPct val="100000"/>
                        </a:lnSpc>
                        <a:spcBef>
                          <a:spcPts val="0"/>
                        </a:spcBef>
                        <a:spcAft>
                          <a:spcPts val="0"/>
                        </a:spcAft>
                        <a:buClrTx/>
                        <a:buSzTx/>
                        <a:buFontTx/>
                        <a:buNone/>
                        <a:tabLst/>
                        <a:defRPr/>
                      </a:pPr>
                      <a:r>
                        <a:rPr lang="en-US" sz="1200" b="0" u="none" strike="noStrike" baseline="0" dirty="0">
                          <a:effectLst/>
                        </a:rPr>
                        <a:t>12:45 Bridge Groups</a:t>
                      </a:r>
                    </a:p>
                    <a:p>
                      <a:pPr marL="0" marR="0" indent="0" algn="l" defTabSz="777240" rtl="0" eaLnBrk="1" fontAlgn="auto" latinLnBrk="0" hangingPunct="1">
                        <a:lnSpc>
                          <a:spcPct val="100000"/>
                        </a:lnSpc>
                        <a:spcBef>
                          <a:spcPts val="0"/>
                        </a:spcBef>
                        <a:spcAft>
                          <a:spcPts val="0"/>
                        </a:spcAft>
                        <a:buClrTx/>
                        <a:buSzTx/>
                        <a:buFontTx/>
                        <a:buNone/>
                        <a:tabLst/>
                        <a:defRPr/>
                      </a:pPr>
                      <a:r>
                        <a:rPr lang="en-US" sz="1200" b="0" u="none" strike="noStrike" baseline="0" dirty="0">
                          <a:effectLst/>
                        </a:rPr>
                        <a:t>12:45 Dominoes</a:t>
                      </a:r>
                    </a:p>
                  </a:txBody>
                  <a:tcPr marL="63253" marR="63253" marT="0" marB="0"/>
                </a:tc>
                <a:tc>
                  <a:txBody>
                    <a:bodyPr/>
                    <a:lstStyle/>
                    <a:p>
                      <a:r>
                        <a:rPr lang="en-US" sz="1200" dirty="0"/>
                        <a:t>8:30-</a:t>
                      </a:r>
                      <a:r>
                        <a:rPr lang="en-US" sz="1200" baseline="0" dirty="0"/>
                        <a:t> Chair Volleyball</a:t>
                      </a:r>
                      <a:endParaRPr lang="en-US" sz="1200" dirty="0"/>
                    </a:p>
                    <a:p>
                      <a:r>
                        <a:rPr lang="en-US" sz="1200" baseline="0" dirty="0"/>
                        <a:t>9:30 – Painting </a:t>
                      </a:r>
                    </a:p>
                    <a:p>
                      <a:r>
                        <a:rPr lang="en-US" sz="1200" baseline="0" dirty="0"/>
                        <a:t>10:30 – Exercise</a:t>
                      </a:r>
                    </a:p>
                    <a:p>
                      <a:r>
                        <a:rPr lang="en-US" sz="1200" b="1" baseline="0" dirty="0"/>
                        <a:t>12:45  .25 BINGO</a:t>
                      </a:r>
                    </a:p>
                    <a:p>
                      <a:endParaRPr lang="en-US" sz="1200" b="1" baseline="0" dirty="0"/>
                    </a:p>
                    <a:p>
                      <a:r>
                        <a:rPr lang="en-US" sz="1200" b="1" baseline="0" dirty="0"/>
                        <a:t>Bridge Classes on the 1</a:t>
                      </a:r>
                      <a:r>
                        <a:rPr lang="en-US" sz="1200" b="1" baseline="30000" dirty="0"/>
                        <a:t>st</a:t>
                      </a:r>
                      <a:r>
                        <a:rPr lang="en-US" sz="1200" b="1" baseline="0" dirty="0"/>
                        <a:t> and 3</a:t>
                      </a:r>
                      <a:r>
                        <a:rPr lang="en-US" sz="1200" b="1" baseline="30000" dirty="0"/>
                        <a:t>rd</a:t>
                      </a:r>
                      <a:r>
                        <a:rPr lang="en-US" sz="1200" b="1" baseline="0" dirty="0"/>
                        <a:t> </a:t>
                      </a:r>
                      <a:r>
                        <a:rPr lang="en-US" sz="1200" b="1" baseline="0"/>
                        <a:t>Fri.</a:t>
                      </a:r>
                    </a:p>
                    <a:p>
                      <a:endParaRPr lang="en-US" sz="1200" b="1" baseline="0" dirty="0"/>
                    </a:p>
                    <a:p>
                      <a:r>
                        <a:rPr lang="en-US" sz="1200" b="1" baseline="0" dirty="0"/>
                        <a:t>10:00 Beginners</a:t>
                      </a:r>
                    </a:p>
                    <a:p>
                      <a:r>
                        <a:rPr lang="en-US" sz="1200" b="1" baseline="0" dirty="0"/>
                        <a:t>11:00  Experienced</a:t>
                      </a:r>
                    </a:p>
                    <a:p>
                      <a:endParaRPr lang="en-US" sz="1200" b="1" baseline="0" dirty="0"/>
                    </a:p>
                  </a:txBody>
                  <a:tcPr marL="63253" marR="63253" marT="0" marB="0"/>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819035423"/>
              </p:ext>
            </p:extLst>
          </p:nvPr>
        </p:nvGraphicFramePr>
        <p:xfrm>
          <a:off x="157800" y="3198695"/>
          <a:ext cx="7456799" cy="6859705"/>
        </p:xfrm>
        <a:graphic>
          <a:graphicData uri="http://schemas.openxmlformats.org/drawingml/2006/table">
            <a:tbl>
              <a:tblPr>
                <a:tableStyleId>{5940675A-B579-460E-94D1-54222C63F5DA}</a:tableStyleId>
              </a:tblPr>
              <a:tblGrid>
                <a:gridCol w="1355426">
                  <a:extLst>
                    <a:ext uri="{9D8B030D-6E8A-4147-A177-3AD203B41FA5}">
                      <a16:colId xmlns:a16="http://schemas.microsoft.com/office/drawing/2014/main" val="20000"/>
                    </a:ext>
                  </a:extLst>
                </a:gridCol>
                <a:gridCol w="1477597">
                  <a:extLst>
                    <a:ext uri="{9D8B030D-6E8A-4147-A177-3AD203B41FA5}">
                      <a16:colId xmlns:a16="http://schemas.microsoft.com/office/drawing/2014/main" val="20001"/>
                    </a:ext>
                  </a:extLst>
                </a:gridCol>
                <a:gridCol w="1408149">
                  <a:extLst>
                    <a:ext uri="{9D8B030D-6E8A-4147-A177-3AD203B41FA5}">
                      <a16:colId xmlns:a16="http://schemas.microsoft.com/office/drawing/2014/main" val="20002"/>
                    </a:ext>
                  </a:extLst>
                </a:gridCol>
                <a:gridCol w="1656488">
                  <a:extLst>
                    <a:ext uri="{9D8B030D-6E8A-4147-A177-3AD203B41FA5}">
                      <a16:colId xmlns:a16="http://schemas.microsoft.com/office/drawing/2014/main" val="20003"/>
                    </a:ext>
                  </a:extLst>
                </a:gridCol>
                <a:gridCol w="1559139">
                  <a:extLst>
                    <a:ext uri="{9D8B030D-6E8A-4147-A177-3AD203B41FA5}">
                      <a16:colId xmlns:a16="http://schemas.microsoft.com/office/drawing/2014/main" val="20004"/>
                    </a:ext>
                  </a:extLst>
                </a:gridCol>
              </a:tblGrid>
              <a:tr h="495964">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Monday</a:t>
                      </a:r>
                    </a:p>
                    <a:p>
                      <a:pPr marL="0" marR="0" algn="ctr">
                        <a:lnSpc>
                          <a:spcPct val="115000"/>
                        </a:lnSpc>
                        <a:spcBef>
                          <a:spcPts val="0"/>
                        </a:spcBef>
                        <a:spcAft>
                          <a:spcPts val="0"/>
                        </a:spcAft>
                      </a:pPr>
                      <a:r>
                        <a:rPr lang="en-US" sz="1200" b="1" dirty="0">
                          <a:effectLst/>
                          <a:latin typeface="Bookman Old Style" panose="02050604050505020204" pitchFamily="18" charset="0"/>
                        </a:rPr>
                        <a:t>Dunkin</a:t>
                      </a:r>
                      <a:r>
                        <a:rPr lang="en-US" sz="1200" b="1" baseline="0" dirty="0">
                          <a:effectLst/>
                          <a:latin typeface="Bookman Old Style" panose="02050604050505020204" pitchFamily="18" charset="0"/>
                        </a:rPr>
                        <a:t> Donuts </a:t>
                      </a:r>
                      <a:endParaRPr lang="en-US" sz="1200" b="1" dirty="0">
                        <a:effectLst/>
                        <a:latin typeface="Bookman Old Style" panose="02050604050505020204" pitchFamily="18" charset="0"/>
                      </a:endParaRPr>
                    </a:p>
                  </a:txBody>
                  <a:tcPr marL="63253" marR="63253" marT="0" marB="0"/>
                </a:tc>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Tuesday</a:t>
                      </a:r>
                    </a:p>
                    <a:p>
                      <a:pPr marL="0" marR="0" algn="ctr">
                        <a:lnSpc>
                          <a:spcPct val="115000"/>
                        </a:lnSpc>
                        <a:spcBef>
                          <a:spcPts val="0"/>
                        </a:spcBef>
                        <a:spcAft>
                          <a:spcPts val="0"/>
                        </a:spcAft>
                      </a:pPr>
                      <a:endParaRPr lang="en-US" sz="1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3253" marR="63253" marT="0" marB="0"/>
                </a:tc>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Wednesday</a:t>
                      </a:r>
                    </a:p>
                    <a:p>
                      <a:pPr marL="0" marR="0" algn="ctr">
                        <a:lnSpc>
                          <a:spcPct val="115000"/>
                        </a:lnSpc>
                        <a:spcBef>
                          <a:spcPts val="0"/>
                        </a:spcBef>
                        <a:spcAft>
                          <a:spcPts val="0"/>
                        </a:spcAft>
                      </a:pPr>
                      <a:r>
                        <a:rPr lang="en-US" sz="1200" b="1" dirty="0">
                          <a:effectLst/>
                          <a:latin typeface="Bookman Old Style" panose="02050604050505020204" pitchFamily="18" charset="0"/>
                        </a:rPr>
                        <a:t>Panera Bread</a:t>
                      </a:r>
                    </a:p>
                  </a:txBody>
                  <a:tcPr marL="63253" marR="63253" marT="0" marB="0"/>
                </a:tc>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Thursday</a:t>
                      </a:r>
                      <a:endParaRPr lang="en-US" sz="1200" b="1"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3253" marR="63253" marT="0" marB="0"/>
                </a:tc>
                <a:tc>
                  <a:txBody>
                    <a:bodyPr/>
                    <a:lstStyle/>
                    <a:p>
                      <a:pPr marL="0" marR="0" algn="ctr">
                        <a:lnSpc>
                          <a:spcPct val="115000"/>
                        </a:lnSpc>
                        <a:spcBef>
                          <a:spcPts val="0"/>
                        </a:spcBef>
                        <a:spcAft>
                          <a:spcPts val="0"/>
                        </a:spcAft>
                      </a:pPr>
                      <a:r>
                        <a:rPr lang="en-US" sz="1200" b="1" dirty="0">
                          <a:effectLst/>
                          <a:latin typeface="Bookman Old Style" panose="02050604050505020204" pitchFamily="18" charset="0"/>
                        </a:rPr>
                        <a:t>Friday</a:t>
                      </a:r>
                    </a:p>
                    <a:p>
                      <a:pPr marL="0" marR="0" algn="ctr">
                        <a:lnSpc>
                          <a:spcPct val="115000"/>
                        </a:lnSpc>
                        <a:spcBef>
                          <a:spcPts val="0"/>
                        </a:spcBef>
                        <a:spcAft>
                          <a:spcPts val="0"/>
                        </a:spcAft>
                      </a:pPr>
                      <a:r>
                        <a:rPr lang="en-US" sz="1200" b="1" dirty="0">
                          <a:effectLst/>
                          <a:latin typeface="Bookman Old Style" panose="02050604050505020204" pitchFamily="18" charset="0"/>
                        </a:rPr>
                        <a:t>Panera Bread</a:t>
                      </a:r>
                    </a:p>
                  </a:txBody>
                  <a:tcPr marL="63253" marR="63253" marT="0" marB="0"/>
                </a:tc>
                <a:extLst>
                  <a:ext uri="{0D108BD9-81ED-4DB2-BD59-A6C34878D82A}">
                    <a16:rowId xmlns:a16="http://schemas.microsoft.com/office/drawing/2014/main" val="10000"/>
                  </a:ext>
                </a:extLst>
              </a:tr>
              <a:tr h="486391">
                <a:tc>
                  <a:txBody>
                    <a:bodyPr/>
                    <a:lstStyle/>
                    <a:p>
                      <a:pPr marL="0" indent="0">
                        <a:buNone/>
                      </a:pPr>
                      <a:r>
                        <a:rPr lang="en-US" sz="1400" b="1" i="0" baseline="0" dirty="0">
                          <a:latin typeface="+mn-lt"/>
                          <a:cs typeface="Arial" panose="020B0604020202020204" pitchFamily="34" charset="0"/>
                        </a:rPr>
                        <a:t>SKIP-BO played daily ! </a:t>
                      </a:r>
                    </a:p>
                  </a:txBody>
                  <a:tcPr marL="63253" marR="63253" marT="0" marB="0"/>
                </a:tc>
                <a:tc>
                  <a:txBody>
                    <a:bodyPr/>
                    <a:lstStyle/>
                    <a:p>
                      <a:pPr marL="0" indent="0">
                        <a:buNone/>
                      </a:pPr>
                      <a:endParaRPr lang="en-US" sz="1100" b="0" dirty="0">
                        <a:latin typeface="+mn-lt"/>
                        <a:cs typeface="Arial" panose="020B0604020202020204" pitchFamily="34" charset="0"/>
                      </a:endParaRPr>
                    </a:p>
                  </a:txBody>
                  <a:tcPr marL="63253" marR="63253" marT="0" marB="0"/>
                </a:tc>
                <a:tc>
                  <a:txBody>
                    <a:bodyPr/>
                    <a:lstStyle/>
                    <a:p>
                      <a:pPr marL="0" marR="0">
                        <a:lnSpc>
                          <a:spcPct val="115000"/>
                        </a:lnSpc>
                        <a:spcBef>
                          <a:spcPts val="0"/>
                        </a:spcBef>
                        <a:spcAft>
                          <a:spcPts val="0"/>
                        </a:spcAft>
                      </a:pPr>
                      <a:endParaRPr lang="en-US" sz="1100" b="1" i="0" u="none" baseline="0" dirty="0">
                        <a:effectLst/>
                        <a:latin typeface="+mn-lt"/>
                        <a:cs typeface="Arial" panose="020B0604020202020204" pitchFamily="34" charset="0"/>
                      </a:endParaRPr>
                    </a:p>
                  </a:txBody>
                  <a:tcPr marL="63253" marR="63253" marT="0" marB="0"/>
                </a:tc>
                <a:tc>
                  <a:txBody>
                    <a:bodyPr/>
                    <a:lstStyle/>
                    <a:p>
                      <a:endParaRPr lang="en-US" sz="1100" dirty="0"/>
                    </a:p>
                  </a:txBody>
                  <a:tcPr marL="63253" marR="63253" marT="0" marB="0"/>
                </a:tc>
                <a:tc>
                  <a:txBody>
                    <a:bodyPr/>
                    <a:lstStyle/>
                    <a:p>
                      <a:pPr marL="0" indent="0">
                        <a:buNone/>
                      </a:pPr>
                      <a:r>
                        <a:rPr lang="en-US" sz="1100" b="1" dirty="0"/>
                        <a:t>Every Friday is FOOTBALL FRIDAY</a:t>
                      </a:r>
                    </a:p>
                  </a:txBody>
                  <a:tcPr marL="63253" marR="63253" marT="0" marB="0"/>
                </a:tc>
                <a:extLst>
                  <a:ext uri="{0D108BD9-81ED-4DB2-BD59-A6C34878D82A}">
                    <a16:rowId xmlns:a16="http://schemas.microsoft.com/office/drawing/2014/main" val="10001"/>
                  </a:ext>
                </a:extLst>
              </a:tr>
              <a:tr h="1398291">
                <a:tc>
                  <a:txBody>
                    <a:bodyPr/>
                    <a:lstStyle/>
                    <a:p>
                      <a:pPr marL="0" marR="0" indent="0">
                        <a:lnSpc>
                          <a:spcPct val="115000"/>
                        </a:lnSpc>
                        <a:spcBef>
                          <a:spcPts val="0"/>
                        </a:spcBef>
                        <a:spcAft>
                          <a:spcPts val="0"/>
                        </a:spcAft>
                        <a:buNone/>
                      </a:pPr>
                      <a:r>
                        <a:rPr lang="en-US" sz="1100" b="1" u="none" dirty="0">
                          <a:effectLst/>
                          <a:latin typeface="+mn-lt"/>
                          <a:cs typeface="BrowalliaUPC" panose="020B0604020202020204" pitchFamily="34" charset="-34"/>
                        </a:rPr>
                        <a:t>3  Did you ????</a:t>
                      </a:r>
                    </a:p>
                  </a:txBody>
                  <a:tcPr marL="63253" marR="63253" marT="0" marB="0"/>
                </a:tc>
                <a:tc>
                  <a:txBody>
                    <a:bodyPr/>
                    <a:lstStyle/>
                    <a:p>
                      <a:pPr marL="0" marR="0" indent="0" algn="l">
                        <a:lnSpc>
                          <a:spcPct val="115000"/>
                        </a:lnSpc>
                        <a:spcBef>
                          <a:spcPts val="0"/>
                        </a:spcBef>
                        <a:spcAft>
                          <a:spcPts val="0"/>
                        </a:spcAft>
                        <a:buNone/>
                      </a:pPr>
                      <a:r>
                        <a:rPr lang="en-US" sz="1100" b="1" u="none" dirty="0">
                          <a:effectLst/>
                          <a:latin typeface="+mn-lt"/>
                          <a:cs typeface="BrowalliaUPC" panose="020B0604020202020204" pitchFamily="34" charset="-34"/>
                        </a:rPr>
                        <a:t>4</a:t>
                      </a:r>
                    </a:p>
                  </a:txBody>
                  <a:tcPr marL="63253" marR="63253" marT="0" marB="0"/>
                </a:tc>
                <a:tc>
                  <a:txBody>
                    <a:bodyPr/>
                    <a:lstStyle/>
                    <a:p>
                      <a:pPr marL="0" marR="0" indent="0">
                        <a:lnSpc>
                          <a:spcPct val="115000"/>
                        </a:lnSpc>
                        <a:spcBef>
                          <a:spcPts val="0"/>
                        </a:spcBef>
                        <a:spcAft>
                          <a:spcPts val="0"/>
                        </a:spcAft>
                        <a:buNone/>
                      </a:pPr>
                      <a:r>
                        <a:rPr lang="en-US" sz="1100" b="1" u="none" baseline="0" dirty="0">
                          <a:effectLst/>
                          <a:latin typeface="+mn-lt"/>
                          <a:cs typeface="BrowalliaUPC" panose="020B0604020202020204" pitchFamily="34" charset="-34"/>
                        </a:rPr>
                        <a:t>5</a:t>
                      </a:r>
                    </a:p>
                  </a:txBody>
                  <a:tcPr marL="63253" marR="63253" marT="0" marB="0"/>
                </a:tc>
                <a:tc>
                  <a:txBody>
                    <a:bodyPr/>
                    <a:lstStyle/>
                    <a:p>
                      <a:pPr marL="0" marR="0" indent="0">
                        <a:lnSpc>
                          <a:spcPct val="115000"/>
                        </a:lnSpc>
                        <a:spcBef>
                          <a:spcPts val="0"/>
                        </a:spcBef>
                        <a:spcAft>
                          <a:spcPts val="0"/>
                        </a:spcAft>
                        <a:buNone/>
                      </a:pPr>
                      <a:r>
                        <a:rPr lang="en-US" sz="1100" b="1" u="none" dirty="0">
                          <a:effectLst/>
                          <a:latin typeface="+mn-lt"/>
                          <a:cs typeface="BrowalliaUPC" panose="020B0604020202020204" pitchFamily="34" charset="-34"/>
                        </a:rPr>
                        <a:t>6  Cards for Veterans</a:t>
                      </a:r>
                    </a:p>
                  </a:txBody>
                  <a:tcPr marL="63253" marR="63253" marT="0" marB="0"/>
                </a:tc>
                <a:tc>
                  <a:txBody>
                    <a:bodyPr/>
                    <a:lstStyle/>
                    <a:p>
                      <a:pPr marL="0" marR="0" indent="0">
                        <a:lnSpc>
                          <a:spcPct val="115000"/>
                        </a:lnSpc>
                        <a:spcBef>
                          <a:spcPts val="0"/>
                        </a:spcBef>
                        <a:spcAft>
                          <a:spcPts val="0"/>
                        </a:spcAft>
                        <a:buNone/>
                      </a:pPr>
                      <a:r>
                        <a:rPr lang="en-US" sz="1200" b="1" u="none" dirty="0">
                          <a:effectLst/>
                          <a:latin typeface="+mn-lt"/>
                          <a:cs typeface="BrowalliaUPC" panose="020B0604020202020204" pitchFamily="34" charset="-34"/>
                        </a:rPr>
                        <a:t>7 </a:t>
                      </a:r>
                    </a:p>
                  </a:txBody>
                  <a:tcPr marL="63253" marR="63253" marT="0" marB="0"/>
                </a:tc>
                <a:extLst>
                  <a:ext uri="{0D108BD9-81ED-4DB2-BD59-A6C34878D82A}">
                    <a16:rowId xmlns:a16="http://schemas.microsoft.com/office/drawing/2014/main" val="10002"/>
                  </a:ext>
                </a:extLst>
              </a:tr>
              <a:tr h="1446567">
                <a:tc>
                  <a:txBody>
                    <a:bodyPr/>
                    <a:lstStyle/>
                    <a:p>
                      <a:pPr marL="0" marR="0" indent="0" algn="l" defTabSz="777240" rtl="0" eaLnBrk="1" fontAlgn="auto" latinLnBrk="0" hangingPunct="1">
                        <a:lnSpc>
                          <a:spcPct val="115000"/>
                        </a:lnSpc>
                        <a:spcBef>
                          <a:spcPts val="0"/>
                        </a:spcBef>
                        <a:spcAft>
                          <a:spcPts val="0"/>
                        </a:spcAft>
                        <a:buClrTx/>
                        <a:buSzTx/>
                        <a:buFontTx/>
                        <a:buNone/>
                        <a:tabLst/>
                        <a:defRPr/>
                      </a:pPr>
                      <a:r>
                        <a:rPr lang="en-US" sz="1100" b="1" i="0" u="none" baseline="0" dirty="0">
                          <a:effectLst/>
                          <a:latin typeface="+mj-lt"/>
                          <a:cs typeface="BrowalliaUPC" panose="020B0604020202020204"/>
                        </a:rPr>
                        <a:t>10  11:30 Veterans Remembrance</a:t>
                      </a:r>
                    </a:p>
                  </a:txBody>
                  <a:tcPr marL="63253" marR="63253" marT="0" marB="0"/>
                </a:tc>
                <a:tc>
                  <a:txBody>
                    <a:bodyPr/>
                    <a:lstStyle/>
                    <a:p>
                      <a:pPr marL="0" marR="0" indent="0" algn="l">
                        <a:lnSpc>
                          <a:spcPct val="115000"/>
                        </a:lnSpc>
                        <a:spcBef>
                          <a:spcPts val="0"/>
                        </a:spcBef>
                        <a:spcAft>
                          <a:spcPts val="0"/>
                        </a:spcAft>
                        <a:buNone/>
                      </a:pPr>
                      <a:r>
                        <a:rPr lang="en-US" sz="1100" b="1" u="none" dirty="0">
                          <a:effectLst/>
                          <a:latin typeface="+mj-lt"/>
                          <a:cs typeface="BrowalliaUPC" panose="020B0604020202020204" pitchFamily="34" charset="-34"/>
                        </a:rPr>
                        <a:t>11</a:t>
                      </a:r>
                    </a:p>
                  </a:txBody>
                  <a:tcPr marL="63253" marR="63253" marT="0" marB="0"/>
                </a:tc>
                <a:tc>
                  <a:txBody>
                    <a:bodyPr/>
                    <a:lstStyle/>
                    <a:p>
                      <a:pPr marL="0" marR="0" indent="0">
                        <a:lnSpc>
                          <a:spcPct val="115000"/>
                        </a:lnSpc>
                        <a:spcBef>
                          <a:spcPts val="0"/>
                        </a:spcBef>
                        <a:spcAft>
                          <a:spcPts val="0"/>
                        </a:spcAft>
                        <a:buNone/>
                      </a:pPr>
                      <a:r>
                        <a:rPr lang="en-US" sz="1100" b="1" u="none" baseline="0" dirty="0">
                          <a:effectLst/>
                          <a:latin typeface="+mj-lt"/>
                          <a:cs typeface="BrowalliaUPC" panose="020B0604020202020204" pitchFamily="34" charset="-34"/>
                        </a:rPr>
                        <a:t>12    1:00-  Bingo</a:t>
                      </a:r>
                    </a:p>
                  </a:txBody>
                  <a:tcPr marL="63253" marR="63253" marT="0" marB="0"/>
                </a:tc>
                <a:tc>
                  <a:txBody>
                    <a:bodyPr/>
                    <a:lstStyle/>
                    <a:p>
                      <a:pPr marL="0" marR="0" lvl="0" indent="0" algn="l" defTabSz="777240" rtl="0" eaLnBrk="1" fontAlgn="auto" latinLnBrk="0" hangingPunct="1">
                        <a:lnSpc>
                          <a:spcPct val="115000"/>
                        </a:lnSpc>
                        <a:spcBef>
                          <a:spcPts val="0"/>
                        </a:spcBef>
                        <a:spcAft>
                          <a:spcPts val="0"/>
                        </a:spcAft>
                        <a:buClrTx/>
                        <a:buSzTx/>
                        <a:buFontTx/>
                        <a:buNone/>
                        <a:tabLst/>
                        <a:defRPr/>
                      </a:pPr>
                      <a:r>
                        <a:rPr lang="en-US" sz="1100" b="1" u="none" baseline="0" dirty="0">
                          <a:effectLst/>
                          <a:latin typeface="+mj-lt"/>
                          <a:cs typeface="BrowalliaUPC" panose="020B0604020202020204" pitchFamily="34" charset="-34"/>
                        </a:rPr>
                        <a:t>13  10:30  Senior  Advisory</a:t>
                      </a:r>
                    </a:p>
                  </a:txBody>
                  <a:tcPr marL="63253" marR="63253" marT="0" marB="0"/>
                </a:tc>
                <a:tc>
                  <a:txBody>
                    <a:bodyPr/>
                    <a:lstStyle/>
                    <a:p>
                      <a:pPr marL="228600" marR="0" lvl="0" indent="-228600" algn="l" defTabSz="777240" rtl="0" eaLnBrk="1" fontAlgn="auto" latinLnBrk="0" hangingPunct="1">
                        <a:lnSpc>
                          <a:spcPct val="115000"/>
                        </a:lnSpc>
                        <a:spcBef>
                          <a:spcPts val="0"/>
                        </a:spcBef>
                        <a:spcAft>
                          <a:spcPts val="0"/>
                        </a:spcAft>
                        <a:buClrTx/>
                        <a:buSzTx/>
                        <a:buFontTx/>
                        <a:buAutoNum type="arabicPlain" startAt="14"/>
                        <a:tabLst/>
                        <a:defRPr/>
                      </a:pPr>
                      <a:r>
                        <a:rPr lang="en-US" sz="1100" b="1" u="none" baseline="0" dirty="0">
                          <a:effectLst/>
                          <a:latin typeface="+mj-lt"/>
                          <a:cs typeface="BrowalliaUPC" panose="020B0604020202020204" pitchFamily="34" charset="-34"/>
                        </a:rPr>
                        <a:t>National Pickle Day </a:t>
                      </a:r>
                    </a:p>
                    <a:p>
                      <a:pPr marL="228600" marR="0" lvl="0" indent="-228600" algn="l" defTabSz="777240" rtl="0" eaLnBrk="1" fontAlgn="auto" latinLnBrk="0" hangingPunct="1">
                        <a:lnSpc>
                          <a:spcPct val="115000"/>
                        </a:lnSpc>
                        <a:spcBef>
                          <a:spcPts val="0"/>
                        </a:spcBef>
                        <a:spcAft>
                          <a:spcPts val="0"/>
                        </a:spcAft>
                        <a:buClrTx/>
                        <a:buSzTx/>
                        <a:buFontTx/>
                        <a:buAutoNum type="arabicPlain" startAt="14"/>
                        <a:tabLst/>
                        <a:defRPr/>
                      </a:pPr>
                      <a:endParaRPr lang="en-US" sz="1100" b="1" u="none" baseline="0" dirty="0">
                        <a:effectLst/>
                        <a:latin typeface="+mj-lt"/>
                        <a:cs typeface="BrowalliaUPC" panose="020B0604020202020204" pitchFamily="34" charset="-34"/>
                      </a:endParaRPr>
                    </a:p>
                    <a:p>
                      <a:pPr marL="228600" marR="0" lvl="0" indent="-228600" algn="l" defTabSz="777240" rtl="0" eaLnBrk="1" fontAlgn="auto" latinLnBrk="0" hangingPunct="1">
                        <a:lnSpc>
                          <a:spcPct val="115000"/>
                        </a:lnSpc>
                        <a:spcBef>
                          <a:spcPts val="0"/>
                        </a:spcBef>
                        <a:spcAft>
                          <a:spcPts val="0"/>
                        </a:spcAft>
                        <a:buClrTx/>
                        <a:buSzTx/>
                        <a:buFontTx/>
                        <a:buAutoNum type="arabicPlain" startAt="14"/>
                        <a:tabLst/>
                        <a:defRPr/>
                      </a:pPr>
                      <a:endParaRPr lang="en-US" sz="1100" b="1" u="none" baseline="0" dirty="0">
                        <a:effectLst/>
                        <a:latin typeface="+mj-lt"/>
                        <a:cs typeface="BrowalliaUPC" panose="020B0604020202020204" pitchFamily="34" charset="-34"/>
                      </a:endParaRPr>
                    </a:p>
                    <a:p>
                      <a:pPr marL="228600" marR="0" lvl="0" indent="-228600" algn="l" defTabSz="777240" rtl="0" eaLnBrk="1" fontAlgn="auto" latinLnBrk="0" hangingPunct="1">
                        <a:lnSpc>
                          <a:spcPct val="115000"/>
                        </a:lnSpc>
                        <a:spcBef>
                          <a:spcPts val="0"/>
                        </a:spcBef>
                        <a:spcAft>
                          <a:spcPts val="0"/>
                        </a:spcAft>
                        <a:buClrTx/>
                        <a:buSzTx/>
                        <a:buFontTx/>
                        <a:buAutoNum type="arabicPlain" startAt="14"/>
                        <a:tabLst/>
                        <a:defRPr/>
                      </a:pPr>
                      <a:endParaRPr lang="en-US" sz="1100" b="1" u="none" baseline="0" dirty="0">
                        <a:effectLst/>
                        <a:latin typeface="+mj-lt"/>
                        <a:cs typeface="BrowalliaUPC" panose="020B0604020202020204" pitchFamily="34" charset="-34"/>
                      </a:endParaRPr>
                    </a:p>
                    <a:p>
                      <a:pPr marL="228600" marR="0" lvl="0" indent="-228600" algn="l" defTabSz="777240" rtl="0" eaLnBrk="1" fontAlgn="auto" latinLnBrk="0" hangingPunct="1">
                        <a:lnSpc>
                          <a:spcPct val="115000"/>
                        </a:lnSpc>
                        <a:spcBef>
                          <a:spcPts val="0"/>
                        </a:spcBef>
                        <a:spcAft>
                          <a:spcPts val="0"/>
                        </a:spcAft>
                        <a:buClrTx/>
                        <a:buSzTx/>
                        <a:buFontTx/>
                        <a:buAutoNum type="arabicPlain" startAt="14"/>
                        <a:tabLst/>
                        <a:defRPr/>
                      </a:pPr>
                      <a:endParaRPr lang="en-US" sz="1100" b="1" u="none" baseline="0" dirty="0">
                        <a:effectLst/>
                        <a:latin typeface="+mj-lt"/>
                        <a:cs typeface="BrowalliaUPC" panose="020B0604020202020204" pitchFamily="34" charset="-34"/>
                      </a:endParaRPr>
                    </a:p>
                    <a:p>
                      <a:pPr marL="228600" marR="0" lvl="0" indent="-228600" algn="l" defTabSz="777240" rtl="0" eaLnBrk="1" fontAlgn="auto" latinLnBrk="0" hangingPunct="1">
                        <a:lnSpc>
                          <a:spcPct val="115000"/>
                        </a:lnSpc>
                        <a:spcBef>
                          <a:spcPts val="0"/>
                        </a:spcBef>
                        <a:spcAft>
                          <a:spcPts val="0"/>
                        </a:spcAft>
                        <a:buClrTx/>
                        <a:buSzTx/>
                        <a:buFontTx/>
                        <a:buAutoNum type="arabicPlain" startAt="14"/>
                        <a:tabLst/>
                        <a:defRPr/>
                      </a:pPr>
                      <a:endParaRPr lang="en-US" sz="1100" b="1" u="none" baseline="0" dirty="0">
                        <a:effectLst/>
                        <a:latin typeface="+mj-lt"/>
                        <a:cs typeface="BrowalliaUPC" panose="020B0604020202020204" pitchFamily="34" charset="-34"/>
                      </a:endParaRPr>
                    </a:p>
                    <a:p>
                      <a:pPr marL="0" marR="0" lvl="0" indent="0" algn="l" defTabSz="777240" rtl="0" eaLnBrk="1" fontAlgn="auto" latinLnBrk="0" hangingPunct="1">
                        <a:lnSpc>
                          <a:spcPct val="115000"/>
                        </a:lnSpc>
                        <a:spcBef>
                          <a:spcPts val="0"/>
                        </a:spcBef>
                        <a:spcAft>
                          <a:spcPts val="0"/>
                        </a:spcAft>
                        <a:buClrTx/>
                        <a:buSzTx/>
                        <a:buFontTx/>
                        <a:buNone/>
                        <a:tabLst/>
                        <a:defRPr/>
                      </a:pPr>
                      <a:r>
                        <a:rPr lang="en-US" sz="1100" b="1" u="none" baseline="0" dirty="0">
                          <a:effectLst/>
                          <a:latin typeface="+mj-lt"/>
                          <a:cs typeface="BrowalliaUPC" panose="020B0604020202020204" pitchFamily="34" charset="-34"/>
                        </a:rPr>
                        <a:t>10:30 book club</a:t>
                      </a:r>
                    </a:p>
                  </a:txBody>
                  <a:tcPr marL="63253" marR="63253" marT="0" marB="0"/>
                </a:tc>
                <a:extLst>
                  <a:ext uri="{0D108BD9-81ED-4DB2-BD59-A6C34878D82A}">
                    <a16:rowId xmlns:a16="http://schemas.microsoft.com/office/drawing/2014/main" val="10003"/>
                  </a:ext>
                </a:extLst>
              </a:tr>
              <a:tr h="1495063">
                <a:tc>
                  <a:txBody>
                    <a:bodyPr/>
                    <a:lstStyle/>
                    <a:p>
                      <a:pPr marL="0" marR="0" indent="0">
                        <a:lnSpc>
                          <a:spcPct val="115000"/>
                        </a:lnSpc>
                        <a:spcBef>
                          <a:spcPts val="0"/>
                        </a:spcBef>
                        <a:spcAft>
                          <a:spcPts val="0"/>
                        </a:spcAft>
                        <a:buNone/>
                      </a:pPr>
                      <a:r>
                        <a:rPr lang="en-US" sz="1100" b="1" u="none" baseline="0" dirty="0">
                          <a:effectLst/>
                          <a:latin typeface="+mj-lt"/>
                          <a:cs typeface="BrowalliaUPC" panose="020B0604020202020204" pitchFamily="34" charset="-34"/>
                        </a:rPr>
                        <a:t>17  7:00  Meeting</a:t>
                      </a:r>
                    </a:p>
                  </a:txBody>
                  <a:tcPr marL="63253" marR="63253" marT="0" marB="0"/>
                </a:tc>
                <a:tc>
                  <a:txBody>
                    <a:bodyPr/>
                    <a:lstStyle/>
                    <a:p>
                      <a:pPr marL="0" marR="0" indent="0">
                        <a:lnSpc>
                          <a:spcPct val="115000"/>
                        </a:lnSpc>
                        <a:spcBef>
                          <a:spcPts val="0"/>
                        </a:spcBef>
                        <a:spcAft>
                          <a:spcPts val="0"/>
                        </a:spcAft>
                        <a:buNone/>
                      </a:pPr>
                      <a:r>
                        <a:rPr lang="en-US" sz="1100" b="1" i="0" u="none" dirty="0">
                          <a:effectLst/>
                          <a:latin typeface="+mj-lt"/>
                          <a:cs typeface="BrowalliaUPC" panose="020B0604020202020204" pitchFamily="34" charset="-34"/>
                        </a:rPr>
                        <a:t>18</a:t>
                      </a:r>
                    </a:p>
                  </a:txBody>
                  <a:tcPr marL="63253" marR="63253" marT="0" marB="0"/>
                </a:tc>
                <a:tc>
                  <a:txBody>
                    <a:bodyPr/>
                    <a:lstStyle/>
                    <a:p>
                      <a:r>
                        <a:rPr lang="en-US" sz="1200" b="1" dirty="0">
                          <a:latin typeface="+mj-lt"/>
                        </a:rPr>
                        <a:t>19</a:t>
                      </a:r>
                    </a:p>
                  </a:txBody>
                  <a:tcPr marL="63253" marR="63253" marT="0" marB="0"/>
                </a:tc>
                <a:tc>
                  <a:txBody>
                    <a:bodyPr/>
                    <a:lstStyle/>
                    <a:p>
                      <a:pPr marL="228600" indent="-228600">
                        <a:buAutoNum type="arabicPlain" startAt="20"/>
                      </a:pPr>
                      <a:r>
                        <a:rPr lang="en-US" sz="1200" b="0" dirty="0"/>
                        <a:t>9:30 BINGO</a:t>
                      </a:r>
                    </a:p>
                    <a:p>
                      <a:pPr marL="0" indent="0">
                        <a:buNone/>
                      </a:pPr>
                      <a:r>
                        <a:rPr lang="en-US" sz="1200" b="0" dirty="0"/>
                        <a:t>10:30 Presentation</a:t>
                      </a:r>
                    </a:p>
                  </a:txBody>
                  <a:tcPr marL="63253" marR="63253" marT="0" marB="0"/>
                </a:tc>
                <a:tc>
                  <a:txBody>
                    <a:bodyPr/>
                    <a:lstStyle/>
                    <a:p>
                      <a:pPr marL="0" indent="0">
                        <a:buNone/>
                      </a:pPr>
                      <a:r>
                        <a:rPr lang="en-US" sz="1050" b="1" dirty="0"/>
                        <a:t>21   10:30 Party</a:t>
                      </a:r>
                    </a:p>
                  </a:txBody>
                  <a:tcPr marL="63253" marR="63253" marT="0" marB="0"/>
                </a:tc>
                <a:extLst>
                  <a:ext uri="{0D108BD9-81ED-4DB2-BD59-A6C34878D82A}">
                    <a16:rowId xmlns:a16="http://schemas.microsoft.com/office/drawing/2014/main" val="10004"/>
                  </a:ext>
                </a:extLst>
              </a:tr>
              <a:tr h="1537429">
                <a:tc>
                  <a:txBody>
                    <a:bodyPr/>
                    <a:lstStyle/>
                    <a:p>
                      <a:pPr marL="0" indent="0">
                        <a:buNone/>
                      </a:pPr>
                      <a:r>
                        <a:rPr lang="en-US" sz="1100" b="1" i="0" dirty="0">
                          <a:latin typeface="+mn-lt"/>
                          <a:cs typeface="Arial" panose="020B0604020202020204" pitchFamily="34" charset="0"/>
                        </a:rPr>
                        <a:t>24</a:t>
                      </a:r>
                    </a:p>
                  </a:txBody>
                  <a:tcPr marL="63253" marR="63253" marT="0" marB="0"/>
                </a:tc>
                <a:tc>
                  <a:txBody>
                    <a:bodyPr/>
                    <a:lstStyle/>
                    <a:p>
                      <a:pPr marL="0" indent="0">
                        <a:buNone/>
                      </a:pPr>
                      <a:r>
                        <a:rPr lang="en-US" sz="1100" b="1" dirty="0"/>
                        <a:t>25  9:00 Hot Breakfast</a:t>
                      </a:r>
                    </a:p>
                  </a:txBody>
                  <a:tcPr marL="63253" marR="63253" marT="0" marB="0"/>
                </a:tc>
                <a:tc>
                  <a:txBody>
                    <a:bodyPr/>
                    <a:lstStyle/>
                    <a:p>
                      <a:pPr marL="0" marR="0" indent="0" algn="l" defTabSz="777240" rtl="0" eaLnBrk="1" fontAlgn="auto" latinLnBrk="0" hangingPunct="1">
                        <a:lnSpc>
                          <a:spcPct val="115000"/>
                        </a:lnSpc>
                        <a:spcBef>
                          <a:spcPts val="0"/>
                        </a:spcBef>
                        <a:spcAft>
                          <a:spcPts val="0"/>
                        </a:spcAft>
                        <a:buClrTx/>
                        <a:buSzTx/>
                        <a:buFontTx/>
                        <a:buNone/>
                        <a:tabLst/>
                        <a:defRPr/>
                      </a:pPr>
                      <a:r>
                        <a:rPr lang="en-US" sz="1100" b="1" dirty="0"/>
                        <a:t>26</a:t>
                      </a:r>
                    </a:p>
                  </a:txBody>
                  <a:tcPr marL="63253" marR="63253" marT="0" marB="0"/>
                </a:tc>
                <a:tc>
                  <a:txBody>
                    <a:bodyPr/>
                    <a:lstStyle/>
                    <a:p>
                      <a:pPr marL="0" indent="0">
                        <a:buNone/>
                      </a:pPr>
                      <a:r>
                        <a:rPr lang="en-US" sz="1100" b="1" dirty="0"/>
                        <a:t>27</a:t>
                      </a:r>
                    </a:p>
                  </a:txBody>
                  <a:tcPr marL="63253" marR="63253" marT="0" marB="0"/>
                </a:tc>
                <a:tc>
                  <a:txBody>
                    <a:bodyPr/>
                    <a:lstStyle/>
                    <a:p>
                      <a:pPr marL="0" indent="0">
                        <a:buNone/>
                      </a:pPr>
                      <a:r>
                        <a:rPr lang="en-US" sz="1100" b="1" dirty="0"/>
                        <a:t>28         CLOSED</a:t>
                      </a:r>
                    </a:p>
                  </a:txBody>
                  <a:tcPr marL="63253" marR="63253" marT="0" marB="0"/>
                </a:tc>
                <a:extLst>
                  <a:ext uri="{0D108BD9-81ED-4DB2-BD59-A6C34878D82A}">
                    <a16:rowId xmlns:a16="http://schemas.microsoft.com/office/drawing/2014/main" val="10005"/>
                  </a:ext>
                </a:extLst>
              </a:tr>
            </a:tbl>
          </a:graphicData>
        </a:graphic>
      </p:graphicFrame>
      <p:sp>
        <p:nvSpPr>
          <p:cNvPr id="41" name="Rectangle 40"/>
          <p:cNvSpPr/>
          <p:nvPr/>
        </p:nvSpPr>
        <p:spPr>
          <a:xfrm>
            <a:off x="2958110" y="3599444"/>
            <a:ext cx="1101447" cy="430887"/>
          </a:xfrm>
          <a:prstGeom prst="rect">
            <a:avLst/>
          </a:prstGeom>
        </p:spPr>
        <p:txBody>
          <a:bodyPr wrap="square">
            <a:spAutoFit/>
          </a:bodyPr>
          <a:lstStyle/>
          <a:p>
            <a:endParaRPr lang="en-US" altLang="en-US" sz="1100" b="1" dirty="0">
              <a:ea typeface="Calibri" panose="020F0502020204030204" pitchFamily="34" charset="0"/>
              <a:cs typeface="Times New Roman" panose="02020603050405020304" pitchFamily="18" charset="0"/>
            </a:endParaRPr>
          </a:p>
          <a:p>
            <a:endParaRPr lang="en-US" altLang="en-US" sz="1100" b="1" dirty="0">
              <a:ea typeface="Calibri" panose="020F0502020204030204" pitchFamily="34" charset="0"/>
              <a:cs typeface="Times New Roman" panose="02020603050405020304" pitchFamily="18" charset="0"/>
            </a:endParaRPr>
          </a:p>
        </p:txBody>
      </p:sp>
      <p:sp>
        <p:nvSpPr>
          <p:cNvPr id="2" name="TextBox 1"/>
          <p:cNvSpPr txBox="1"/>
          <p:nvPr/>
        </p:nvSpPr>
        <p:spPr>
          <a:xfrm>
            <a:off x="256462" y="2865079"/>
            <a:ext cx="7358137" cy="369332"/>
          </a:xfrm>
          <a:prstGeom prst="rect">
            <a:avLst/>
          </a:prstGeom>
          <a:noFill/>
        </p:spPr>
        <p:txBody>
          <a:bodyPr wrap="square" rtlCol="0">
            <a:spAutoFit/>
          </a:bodyPr>
          <a:lstStyle/>
          <a:p>
            <a:r>
              <a:rPr lang="en-US" dirty="0"/>
              <a:t>Activities for the Month of NOVEMBER</a:t>
            </a:r>
            <a:endParaRPr lang="en-US" b="1" dirty="0"/>
          </a:p>
        </p:txBody>
      </p:sp>
      <p:pic>
        <p:nvPicPr>
          <p:cNvPr id="5" name="Picture 4" descr="A pot of money with words&#10;&#10;Description automatically generated">
            <a:extLst>
              <a:ext uri="{FF2B5EF4-FFF2-40B4-BE49-F238E27FC236}">
                <a16:creationId xmlns:a16="http://schemas.microsoft.com/office/drawing/2014/main" id="{D3350056-39E0-74A3-4216-27B7DD4B85FF}"/>
              </a:ext>
            </a:extLst>
          </p:cNvPr>
          <p:cNvPicPr>
            <a:picLocks noChangeAspect="1"/>
          </p:cNvPicPr>
          <p:nvPr/>
        </p:nvPicPr>
        <p:blipFill>
          <a:blip r:embed="rId2"/>
          <a:stretch>
            <a:fillRect/>
          </a:stretch>
        </p:blipFill>
        <p:spPr>
          <a:xfrm rot="10800000" flipH="1" flipV="1">
            <a:off x="3241171" y="8671336"/>
            <a:ext cx="910687" cy="1032614"/>
          </a:xfrm>
          <a:prstGeom prst="rect">
            <a:avLst/>
          </a:prstGeom>
        </p:spPr>
      </p:pic>
      <p:pic>
        <p:nvPicPr>
          <p:cNvPr id="42" name="Picture 41" descr="A purple rectangular sign with text&#10;&#10;Description automatically generated">
            <a:extLst>
              <a:ext uri="{FF2B5EF4-FFF2-40B4-BE49-F238E27FC236}">
                <a16:creationId xmlns:a16="http://schemas.microsoft.com/office/drawing/2014/main" id="{471A4BB7-9D0C-0E9C-B784-0EE62138899F}"/>
              </a:ext>
            </a:extLst>
          </p:cNvPr>
          <p:cNvPicPr>
            <a:picLocks noChangeAspect="1"/>
          </p:cNvPicPr>
          <p:nvPr/>
        </p:nvPicPr>
        <p:blipFill>
          <a:blip r:embed="rId3"/>
          <a:stretch>
            <a:fillRect/>
          </a:stretch>
        </p:blipFill>
        <p:spPr>
          <a:xfrm>
            <a:off x="262939" y="7244802"/>
            <a:ext cx="1107656" cy="971060"/>
          </a:xfrm>
          <a:prstGeom prst="rect">
            <a:avLst/>
          </a:prstGeom>
        </p:spPr>
      </p:pic>
      <p:pic>
        <p:nvPicPr>
          <p:cNvPr id="26" name="Picture 25" descr="A green and red book with text&#10;&#10;AI-generated content may be incorrect.">
            <a:extLst>
              <a:ext uri="{FF2B5EF4-FFF2-40B4-BE49-F238E27FC236}">
                <a16:creationId xmlns:a16="http://schemas.microsoft.com/office/drawing/2014/main" id="{4C3F611D-D9F5-5057-2B76-55182594A23F}"/>
              </a:ext>
            </a:extLst>
          </p:cNvPr>
          <p:cNvPicPr>
            <a:picLocks noChangeAspect="1"/>
          </p:cNvPicPr>
          <p:nvPr/>
        </p:nvPicPr>
        <p:blipFill>
          <a:blip r:embed="rId4"/>
          <a:stretch>
            <a:fillRect/>
          </a:stretch>
        </p:blipFill>
        <p:spPr>
          <a:xfrm>
            <a:off x="6321607" y="5952178"/>
            <a:ext cx="939134" cy="773793"/>
          </a:xfrm>
          <a:prstGeom prst="rect">
            <a:avLst/>
          </a:prstGeom>
        </p:spPr>
      </p:pic>
      <p:pic>
        <p:nvPicPr>
          <p:cNvPr id="7" name="Picture 6" descr="A sign with text and a flag&#10;&#10;AI-generated content may be incorrect.">
            <a:extLst>
              <a:ext uri="{FF2B5EF4-FFF2-40B4-BE49-F238E27FC236}">
                <a16:creationId xmlns:a16="http://schemas.microsoft.com/office/drawing/2014/main" id="{113D887D-6FCA-90DB-C5CA-13BF5B2FF69F}"/>
              </a:ext>
            </a:extLst>
          </p:cNvPr>
          <p:cNvPicPr>
            <a:picLocks noChangeAspect="1"/>
          </p:cNvPicPr>
          <p:nvPr/>
        </p:nvPicPr>
        <p:blipFill>
          <a:blip r:embed="rId5"/>
          <a:stretch>
            <a:fillRect/>
          </a:stretch>
        </p:blipFill>
        <p:spPr>
          <a:xfrm>
            <a:off x="1503825" y="5840643"/>
            <a:ext cx="1419123" cy="1156377"/>
          </a:xfrm>
          <a:prstGeom prst="rect">
            <a:avLst/>
          </a:prstGeom>
        </p:spPr>
      </p:pic>
      <p:pic>
        <p:nvPicPr>
          <p:cNvPr id="27" name="Picture 26" descr="A game of thanksgiving symbols&#10;&#10;AI-generated content may be incorrect.">
            <a:extLst>
              <a:ext uri="{FF2B5EF4-FFF2-40B4-BE49-F238E27FC236}">
                <a16:creationId xmlns:a16="http://schemas.microsoft.com/office/drawing/2014/main" id="{E021F498-6F97-EB09-30C8-B4B964D27D9E}"/>
              </a:ext>
            </a:extLst>
          </p:cNvPr>
          <p:cNvPicPr>
            <a:picLocks noChangeAspect="1"/>
          </p:cNvPicPr>
          <p:nvPr/>
        </p:nvPicPr>
        <p:blipFill>
          <a:blip r:embed="rId6"/>
          <a:stretch>
            <a:fillRect/>
          </a:stretch>
        </p:blipFill>
        <p:spPr>
          <a:xfrm>
            <a:off x="3210639" y="5896872"/>
            <a:ext cx="941219" cy="1035832"/>
          </a:xfrm>
          <a:prstGeom prst="rect">
            <a:avLst/>
          </a:prstGeom>
        </p:spPr>
      </p:pic>
      <p:pic>
        <p:nvPicPr>
          <p:cNvPr id="29" name="Picture 28" descr="A text on a white background&#10;&#10;AI-generated content may be incorrect.">
            <a:extLst>
              <a:ext uri="{FF2B5EF4-FFF2-40B4-BE49-F238E27FC236}">
                <a16:creationId xmlns:a16="http://schemas.microsoft.com/office/drawing/2014/main" id="{67DA89F9-8317-A5FB-1C11-AB93C99EB257}"/>
              </a:ext>
            </a:extLst>
          </p:cNvPr>
          <p:cNvPicPr>
            <a:picLocks noChangeAspect="1"/>
          </p:cNvPicPr>
          <p:nvPr/>
        </p:nvPicPr>
        <p:blipFill>
          <a:blip r:embed="rId7"/>
          <a:stretch>
            <a:fillRect/>
          </a:stretch>
        </p:blipFill>
        <p:spPr>
          <a:xfrm>
            <a:off x="6154470" y="7243102"/>
            <a:ext cx="1316839" cy="1159865"/>
          </a:xfrm>
          <a:prstGeom prst="rect">
            <a:avLst/>
          </a:prstGeom>
        </p:spPr>
      </p:pic>
      <p:pic>
        <p:nvPicPr>
          <p:cNvPr id="31" name="Picture 30">
            <a:extLst>
              <a:ext uri="{FF2B5EF4-FFF2-40B4-BE49-F238E27FC236}">
                <a16:creationId xmlns:a16="http://schemas.microsoft.com/office/drawing/2014/main" id="{B8CA5EBE-8BEB-47E9-1B40-92F70DC33501}"/>
              </a:ext>
            </a:extLst>
          </p:cNvPr>
          <p:cNvPicPr>
            <a:picLocks noChangeAspect="1"/>
          </p:cNvPicPr>
          <p:nvPr/>
        </p:nvPicPr>
        <p:blipFill>
          <a:blip r:embed="rId8"/>
          <a:stretch>
            <a:fillRect/>
          </a:stretch>
        </p:blipFill>
        <p:spPr>
          <a:xfrm>
            <a:off x="4727238" y="7538417"/>
            <a:ext cx="829627" cy="939485"/>
          </a:xfrm>
          <a:prstGeom prst="rect">
            <a:avLst/>
          </a:prstGeom>
        </p:spPr>
      </p:pic>
      <p:pic>
        <p:nvPicPr>
          <p:cNvPr id="33" name="Picture 32" descr="A turkey with a pilgrim hat and leaves&#10;&#10;AI-generated content may be incorrect.">
            <a:extLst>
              <a:ext uri="{FF2B5EF4-FFF2-40B4-BE49-F238E27FC236}">
                <a16:creationId xmlns:a16="http://schemas.microsoft.com/office/drawing/2014/main" id="{0720754F-500C-CA48-569C-ED5F86C674A8}"/>
              </a:ext>
            </a:extLst>
          </p:cNvPr>
          <p:cNvPicPr>
            <a:picLocks noChangeAspect="1"/>
          </p:cNvPicPr>
          <p:nvPr/>
        </p:nvPicPr>
        <p:blipFill>
          <a:blip r:embed="rId9"/>
          <a:stretch>
            <a:fillRect/>
          </a:stretch>
        </p:blipFill>
        <p:spPr>
          <a:xfrm rot="10800000" flipH="1" flipV="1">
            <a:off x="4574935" y="8630095"/>
            <a:ext cx="1181394" cy="1276112"/>
          </a:xfrm>
          <a:prstGeom prst="rect">
            <a:avLst/>
          </a:prstGeom>
        </p:spPr>
      </p:pic>
      <p:pic>
        <p:nvPicPr>
          <p:cNvPr id="37" name="Picture 36" descr="A shopping cart full of bags&#10;&#10;AI-generated content may be incorrect.">
            <a:extLst>
              <a:ext uri="{FF2B5EF4-FFF2-40B4-BE49-F238E27FC236}">
                <a16:creationId xmlns:a16="http://schemas.microsoft.com/office/drawing/2014/main" id="{753A63BA-FC62-32F1-F52E-2C8854C3714F}"/>
              </a:ext>
            </a:extLst>
          </p:cNvPr>
          <p:cNvPicPr>
            <a:picLocks noChangeAspect="1"/>
          </p:cNvPicPr>
          <p:nvPr/>
        </p:nvPicPr>
        <p:blipFill>
          <a:blip r:embed="rId10"/>
          <a:stretch>
            <a:fillRect/>
          </a:stretch>
        </p:blipFill>
        <p:spPr>
          <a:xfrm>
            <a:off x="6323721" y="8763525"/>
            <a:ext cx="1048118" cy="1053606"/>
          </a:xfrm>
          <a:prstGeom prst="rect">
            <a:avLst/>
          </a:prstGeom>
        </p:spPr>
      </p:pic>
      <p:pic>
        <p:nvPicPr>
          <p:cNvPr id="39" name="Picture 38" descr="A cartoon of a toast with a mustache and a flag&#10;&#10;AI-generated content may be incorrect.">
            <a:extLst>
              <a:ext uri="{FF2B5EF4-FFF2-40B4-BE49-F238E27FC236}">
                <a16:creationId xmlns:a16="http://schemas.microsoft.com/office/drawing/2014/main" id="{59695F91-2A06-B494-7CEE-A6CA58025DFF}"/>
              </a:ext>
            </a:extLst>
          </p:cNvPr>
          <p:cNvPicPr>
            <a:picLocks noChangeAspect="1"/>
          </p:cNvPicPr>
          <p:nvPr/>
        </p:nvPicPr>
        <p:blipFill>
          <a:blip r:embed="rId11"/>
          <a:stretch>
            <a:fillRect/>
          </a:stretch>
        </p:blipFill>
        <p:spPr>
          <a:xfrm>
            <a:off x="1651623" y="8898183"/>
            <a:ext cx="1193847" cy="918948"/>
          </a:xfrm>
          <a:prstGeom prst="rect">
            <a:avLst/>
          </a:prstGeom>
        </p:spPr>
      </p:pic>
      <p:pic>
        <p:nvPicPr>
          <p:cNvPr id="6" name="Picture 5" descr="A clock on a pile of leaves&#10;&#10;AI-generated content may be incorrect.">
            <a:extLst>
              <a:ext uri="{FF2B5EF4-FFF2-40B4-BE49-F238E27FC236}">
                <a16:creationId xmlns:a16="http://schemas.microsoft.com/office/drawing/2014/main" id="{5574B46B-EFD1-9EAC-0422-1E971BCBFE2E}"/>
              </a:ext>
            </a:extLst>
          </p:cNvPr>
          <p:cNvPicPr>
            <a:picLocks noChangeAspect="1"/>
          </p:cNvPicPr>
          <p:nvPr/>
        </p:nvPicPr>
        <p:blipFill>
          <a:blip r:embed="rId12"/>
          <a:stretch>
            <a:fillRect/>
          </a:stretch>
        </p:blipFill>
        <p:spPr>
          <a:xfrm>
            <a:off x="360341" y="4513910"/>
            <a:ext cx="1055810" cy="941151"/>
          </a:xfrm>
          <a:prstGeom prst="rect">
            <a:avLst/>
          </a:prstGeom>
        </p:spPr>
      </p:pic>
      <p:pic>
        <p:nvPicPr>
          <p:cNvPr id="15" name="Picture 14" descr="A group of lollipops and a ribbon&#10;&#10;AI-generated content may be incorrect.">
            <a:extLst>
              <a:ext uri="{FF2B5EF4-FFF2-40B4-BE49-F238E27FC236}">
                <a16:creationId xmlns:a16="http://schemas.microsoft.com/office/drawing/2014/main" id="{4CF6A5B3-5D5B-7109-B4B4-75C0B502F3FF}"/>
              </a:ext>
            </a:extLst>
          </p:cNvPr>
          <p:cNvPicPr>
            <a:picLocks noChangeAspect="1"/>
          </p:cNvPicPr>
          <p:nvPr/>
        </p:nvPicPr>
        <p:blipFill>
          <a:blip r:embed="rId13"/>
          <a:stretch>
            <a:fillRect/>
          </a:stretch>
        </p:blipFill>
        <p:spPr>
          <a:xfrm>
            <a:off x="1592932" y="4326348"/>
            <a:ext cx="1252538" cy="1128713"/>
          </a:xfrm>
          <a:prstGeom prst="rect">
            <a:avLst/>
          </a:prstGeom>
        </p:spPr>
      </p:pic>
      <p:pic>
        <p:nvPicPr>
          <p:cNvPr id="17" name="Picture 16" descr="Cartoon character with mouth open and hands up&#10;&#10;AI-generated content may be incorrect.">
            <a:extLst>
              <a:ext uri="{FF2B5EF4-FFF2-40B4-BE49-F238E27FC236}">
                <a16:creationId xmlns:a16="http://schemas.microsoft.com/office/drawing/2014/main" id="{88078CA1-C234-257D-D857-749D7DC4EA02}"/>
              </a:ext>
            </a:extLst>
          </p:cNvPr>
          <p:cNvPicPr>
            <a:picLocks noChangeAspect="1"/>
          </p:cNvPicPr>
          <p:nvPr/>
        </p:nvPicPr>
        <p:blipFill>
          <a:blip r:embed="rId14"/>
          <a:stretch>
            <a:fillRect/>
          </a:stretch>
        </p:blipFill>
        <p:spPr>
          <a:xfrm>
            <a:off x="4727239" y="5840643"/>
            <a:ext cx="941219" cy="941219"/>
          </a:xfrm>
          <a:prstGeom prst="rect">
            <a:avLst/>
          </a:prstGeom>
        </p:spPr>
      </p:pic>
      <p:pic>
        <p:nvPicPr>
          <p:cNvPr id="20" name="Picture 19" descr="A flag with red and blue text&#10;&#10;AI-generated content may be incorrect.">
            <a:extLst>
              <a:ext uri="{FF2B5EF4-FFF2-40B4-BE49-F238E27FC236}">
                <a16:creationId xmlns:a16="http://schemas.microsoft.com/office/drawing/2014/main" id="{39DA3217-85D4-E1FD-135E-D1D9936AEFFF}"/>
              </a:ext>
            </a:extLst>
          </p:cNvPr>
          <p:cNvPicPr>
            <a:picLocks noChangeAspect="1"/>
          </p:cNvPicPr>
          <p:nvPr/>
        </p:nvPicPr>
        <p:blipFill>
          <a:blip r:embed="rId15"/>
          <a:stretch>
            <a:fillRect/>
          </a:stretch>
        </p:blipFill>
        <p:spPr>
          <a:xfrm>
            <a:off x="378810" y="6176734"/>
            <a:ext cx="943731" cy="755970"/>
          </a:xfrm>
          <a:prstGeom prst="rect">
            <a:avLst/>
          </a:prstGeom>
        </p:spPr>
      </p:pic>
      <p:pic>
        <p:nvPicPr>
          <p:cNvPr id="28" name="Picture 27" descr="A football helmet and a ball&#10;&#10;AI-generated content may be incorrect.">
            <a:extLst>
              <a:ext uri="{FF2B5EF4-FFF2-40B4-BE49-F238E27FC236}">
                <a16:creationId xmlns:a16="http://schemas.microsoft.com/office/drawing/2014/main" id="{408F57C9-1935-1D80-3F24-2D43205FC8C4}"/>
              </a:ext>
            </a:extLst>
          </p:cNvPr>
          <p:cNvPicPr>
            <a:picLocks noChangeAspect="1"/>
          </p:cNvPicPr>
          <p:nvPr/>
        </p:nvPicPr>
        <p:blipFill>
          <a:blip r:embed="rId16"/>
          <a:stretch>
            <a:fillRect/>
          </a:stretch>
        </p:blipFill>
        <p:spPr>
          <a:xfrm>
            <a:off x="6125873" y="4535976"/>
            <a:ext cx="1389608" cy="924443"/>
          </a:xfrm>
          <a:prstGeom prst="rect">
            <a:avLst/>
          </a:prstGeom>
        </p:spPr>
      </p:pic>
      <p:pic>
        <p:nvPicPr>
          <p:cNvPr id="35" name="Picture 34" descr="A veterans day card with a flag and a note&#10;&#10;AI-generated content may be incorrect.">
            <a:extLst>
              <a:ext uri="{FF2B5EF4-FFF2-40B4-BE49-F238E27FC236}">
                <a16:creationId xmlns:a16="http://schemas.microsoft.com/office/drawing/2014/main" id="{07CA3576-2C60-B640-397B-CBBE297F1A00}"/>
              </a:ext>
            </a:extLst>
          </p:cNvPr>
          <p:cNvPicPr>
            <a:picLocks noChangeAspect="1"/>
          </p:cNvPicPr>
          <p:nvPr/>
        </p:nvPicPr>
        <p:blipFill>
          <a:blip r:embed="rId17"/>
          <a:stretch>
            <a:fillRect/>
          </a:stretch>
        </p:blipFill>
        <p:spPr>
          <a:xfrm>
            <a:off x="4727239" y="4446520"/>
            <a:ext cx="1029090" cy="1029090"/>
          </a:xfrm>
          <a:prstGeom prst="rect">
            <a:avLst/>
          </a:prstGeom>
        </p:spPr>
      </p:pic>
    </p:spTree>
    <p:extLst>
      <p:ext uri="{BB962C8B-B14F-4D97-AF65-F5344CB8AC3E}">
        <p14:creationId xmlns:p14="http://schemas.microsoft.com/office/powerpoint/2010/main" val="369043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BB8F064-4D7E-9FA8-ADAE-F70D22FCF6C0}"/>
              </a:ext>
            </a:extLst>
          </p:cNvPr>
          <p:cNvSpPr txBox="1"/>
          <p:nvPr/>
        </p:nvSpPr>
        <p:spPr>
          <a:xfrm>
            <a:off x="1068795" y="79863"/>
            <a:ext cx="5859378" cy="707886"/>
          </a:xfrm>
          <a:prstGeom prst="rect">
            <a:avLst/>
          </a:prstGeom>
          <a:noFill/>
        </p:spPr>
        <p:txBody>
          <a:bodyPr wrap="square" rtlCol="0">
            <a:spAutoFit/>
          </a:bodyPr>
          <a:lstStyle/>
          <a:p>
            <a:pPr algn="ctr"/>
            <a:r>
              <a:rPr lang="en-US" sz="4000" b="1" dirty="0"/>
              <a:t>NOVEMBER HOT MENU</a:t>
            </a:r>
          </a:p>
        </p:txBody>
      </p:sp>
      <p:graphicFrame>
        <p:nvGraphicFramePr>
          <p:cNvPr id="4" name="Table 3">
            <a:extLst>
              <a:ext uri="{FF2B5EF4-FFF2-40B4-BE49-F238E27FC236}">
                <a16:creationId xmlns:a16="http://schemas.microsoft.com/office/drawing/2014/main" id="{150A37F3-138A-4EBA-DDBE-CC32173A95C7}"/>
              </a:ext>
            </a:extLst>
          </p:cNvPr>
          <p:cNvGraphicFramePr>
            <a:graphicFrameLocks noGrp="1"/>
          </p:cNvGraphicFramePr>
          <p:nvPr>
            <p:extLst>
              <p:ext uri="{D42A27DB-BD31-4B8C-83A1-F6EECF244321}">
                <p14:modId xmlns:p14="http://schemas.microsoft.com/office/powerpoint/2010/main" val="1409177476"/>
              </p:ext>
            </p:extLst>
          </p:nvPr>
        </p:nvGraphicFramePr>
        <p:xfrm>
          <a:off x="199293" y="787749"/>
          <a:ext cx="7186246" cy="8916128"/>
        </p:xfrm>
        <a:graphic>
          <a:graphicData uri="http://schemas.openxmlformats.org/drawingml/2006/table">
            <a:tbl>
              <a:tblPr/>
              <a:tblGrid>
                <a:gridCol w="1401955">
                  <a:extLst>
                    <a:ext uri="{9D8B030D-6E8A-4147-A177-3AD203B41FA5}">
                      <a16:colId xmlns:a16="http://schemas.microsoft.com/office/drawing/2014/main" val="905247214"/>
                    </a:ext>
                  </a:extLst>
                </a:gridCol>
                <a:gridCol w="1401955">
                  <a:extLst>
                    <a:ext uri="{9D8B030D-6E8A-4147-A177-3AD203B41FA5}">
                      <a16:colId xmlns:a16="http://schemas.microsoft.com/office/drawing/2014/main" val="554756931"/>
                    </a:ext>
                  </a:extLst>
                </a:gridCol>
                <a:gridCol w="1578426">
                  <a:extLst>
                    <a:ext uri="{9D8B030D-6E8A-4147-A177-3AD203B41FA5}">
                      <a16:colId xmlns:a16="http://schemas.microsoft.com/office/drawing/2014/main" val="1151649306"/>
                    </a:ext>
                  </a:extLst>
                </a:gridCol>
                <a:gridCol w="1401955">
                  <a:extLst>
                    <a:ext uri="{9D8B030D-6E8A-4147-A177-3AD203B41FA5}">
                      <a16:colId xmlns:a16="http://schemas.microsoft.com/office/drawing/2014/main" val="1739311623"/>
                    </a:ext>
                  </a:extLst>
                </a:gridCol>
                <a:gridCol w="1401955">
                  <a:extLst>
                    <a:ext uri="{9D8B030D-6E8A-4147-A177-3AD203B41FA5}">
                      <a16:colId xmlns:a16="http://schemas.microsoft.com/office/drawing/2014/main" val="3147813130"/>
                    </a:ext>
                  </a:extLst>
                </a:gridCol>
              </a:tblGrid>
              <a:tr h="215571">
                <a:tc>
                  <a:txBody>
                    <a:bodyPr/>
                    <a:lstStyle/>
                    <a:p>
                      <a:pPr algn="ctr" fontAlgn="ctr">
                        <a:buNone/>
                      </a:pPr>
                      <a:r>
                        <a:rPr lang="en-US" sz="700" b="1" i="0" u="none" strike="noStrike">
                          <a:solidFill>
                            <a:srgbClr val="000000"/>
                          </a:solidFill>
                          <a:effectLst/>
                          <a:latin typeface="Arial" panose="020B0604020202020204" pitchFamily="34" charset="0"/>
                        </a:rPr>
                        <a:t>Monday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Tuesday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Wednesday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Thursday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Friday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460752564"/>
                  </a:ext>
                </a:extLst>
              </a:tr>
              <a:tr h="215571">
                <a:tc>
                  <a:txBody>
                    <a:bodyPr/>
                    <a:lstStyle/>
                    <a:p>
                      <a:pPr algn="ctr" fontAlgn="ctr">
                        <a:buNone/>
                      </a:pPr>
                      <a:r>
                        <a:rPr lang="en-US" sz="700" b="1" i="0" u="none" strike="noStrike">
                          <a:solidFill>
                            <a:srgbClr val="000000"/>
                          </a:solidFill>
                          <a:effectLst/>
                          <a:latin typeface="Arial" panose="020B0604020202020204" pitchFamily="34" charset="0"/>
                        </a:rPr>
                        <a:t>11/3/2025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11/4/2025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11/5/2025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11/6/2025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11/7/2025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251272579"/>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Oven Fried Chicken Breast</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Italian Sausage in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Beef Taco Meat</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BBQ Chicken Breast</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Meatloaf in Tomato Gravy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62333720"/>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Whipped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Marinara Sauce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Shredded Cheese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on WG Hamburger Bun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Scalloped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62347693"/>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with Country Gravy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Peppers &amp; Onions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Shredded Lettuce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BBQ Baked Beans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Brussels Sprouts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7916994"/>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Diced Beets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Diced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Pico De Gallo</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Winter Blend Vegetables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WG Breadstick/Marg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9703214"/>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Italian Dinner Roll/Marg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WG Hot Dog Bun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Chuckwagon Corn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Diced Peaches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M&amp;M Cookie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01847502"/>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Fudge Round</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Sliced Pears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8: Flour Tortilla Shell</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or Diet Cookies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81651939"/>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or Diet Cookies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Pineapple &amp; Strawberries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10926376"/>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700" b="0" i="0" u="none" strike="noStrike">
                          <a:solidFill>
                            <a:srgbClr val="000000"/>
                          </a:solidFill>
                          <a:effectLst/>
                          <a:latin typeface="Arial" panose="020B0604020202020204" pitchFamily="34" charset="0"/>
                        </a:rPr>
                        <a:t>1% or Skim Milk</a:t>
                      </a: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7604202"/>
                  </a:ext>
                </a:extLst>
              </a:tr>
              <a:tr h="215571">
                <a:tc>
                  <a:txBody>
                    <a:bodyPr/>
                    <a:lstStyle/>
                    <a:p>
                      <a:pPr algn="ctr" fontAlgn="ctr">
                        <a:buNone/>
                      </a:pPr>
                      <a:r>
                        <a:rPr lang="en-US" sz="700" b="1" i="0" u="none" strike="noStrike">
                          <a:solidFill>
                            <a:srgbClr val="000000"/>
                          </a:solidFill>
                          <a:effectLst/>
                          <a:latin typeface="Arial" panose="020B0604020202020204" pitchFamily="34" charset="0"/>
                        </a:rPr>
                        <a:t>Monday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Tuesday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Wednesday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Thursday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Friday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3111112155"/>
                  </a:ext>
                </a:extLst>
              </a:tr>
              <a:tr h="215571">
                <a:tc>
                  <a:txBody>
                    <a:bodyPr/>
                    <a:lstStyle/>
                    <a:p>
                      <a:pPr algn="ctr" fontAlgn="ctr">
                        <a:buNone/>
                      </a:pPr>
                      <a:r>
                        <a:rPr lang="en-US" sz="700" b="1" i="0" u="none" strike="noStrike">
                          <a:solidFill>
                            <a:srgbClr val="000000"/>
                          </a:solidFill>
                          <a:effectLst/>
                          <a:latin typeface="Arial" panose="020B0604020202020204" pitchFamily="34" charset="0"/>
                        </a:rPr>
                        <a:t>11/10/2025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11/11/2025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11/12/2025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11/13/2025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11/14/2025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98727689"/>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WG Cheeseburger Mac</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1" i="0" u="none" strike="noStrike">
                          <a:solidFill>
                            <a:srgbClr val="000000"/>
                          </a:solidFill>
                          <a:effectLst/>
                          <a:latin typeface="Arial" panose="020B0604020202020204" pitchFamily="34" charset="0"/>
                        </a:rPr>
                        <a:t>Veteran's 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buNone/>
                      </a:pPr>
                      <a:r>
                        <a:rPr lang="en-US" sz="700" b="0" i="0" u="none" strike="noStrike">
                          <a:solidFill>
                            <a:srgbClr val="000000"/>
                          </a:solidFill>
                          <a:effectLst/>
                          <a:latin typeface="Arial" panose="020B0604020202020204" pitchFamily="34" charset="0"/>
                        </a:rPr>
                        <a:t>Roast Beef &amp; Gravy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Chicken Breast with</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1" i="0" u="none" strike="noStrike">
                          <a:solidFill>
                            <a:srgbClr val="000000"/>
                          </a:solidFill>
                          <a:effectLst/>
                          <a:latin typeface="Arial" panose="020B0604020202020204" pitchFamily="34" charset="0"/>
                        </a:rPr>
                        <a:t>National Pickle 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extLst>
                  <a:ext uri="{0D108BD9-81ED-4DB2-BD59-A6C34878D82A}">
                    <a16:rowId xmlns:a16="http://schemas.microsoft.com/office/drawing/2014/main" val="289471958"/>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Green Peas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endParaRPr lang="en-US" sz="700" b="1"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ctr" fontAlgn="ctr">
                        <a:buNone/>
                      </a:pPr>
                      <a:r>
                        <a:rPr lang="en-US" sz="700" b="0" i="0" u="none" strike="noStrike">
                          <a:solidFill>
                            <a:srgbClr val="000000"/>
                          </a:solidFill>
                          <a:effectLst/>
                          <a:latin typeface="Arial" panose="020B0604020202020204" pitchFamily="34" charset="0"/>
                        </a:rPr>
                        <a:t>Mashed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Alfredo Sauce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WG Breaded Fish &amp;</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04335169"/>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Diced Carrots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endParaRPr lang="en-US" sz="700" b="1" i="0" u="none" strike="noStrike" dirty="0">
                        <a:solidFill>
                          <a:srgbClr val="000000"/>
                        </a:solidFill>
                        <a:effectLst/>
                        <a:latin typeface="Arial" panose="020B0604020202020204" pitchFamily="34" charset="0"/>
                      </a:endParaRP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ctr" fontAlgn="ctr">
                        <a:buNone/>
                      </a:pPr>
                      <a:r>
                        <a:rPr lang="en-US" sz="700" b="0" i="0" u="none" strike="noStrike">
                          <a:solidFill>
                            <a:srgbClr val="000000"/>
                          </a:solidFill>
                          <a:effectLst/>
                          <a:latin typeface="Arial" panose="020B0604020202020204" pitchFamily="34" charset="0"/>
                        </a:rPr>
                        <a:t>Zucchini &amp; Tomatoes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Roasted Baby Red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American Cheese Sandwich</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43145489"/>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WG Breadstick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rowSpan="5">
                  <a:txBody>
                    <a:bodyPr/>
                    <a:lstStyle/>
                    <a:p>
                      <a:pPr algn="ctr" fontAlgn="ctr">
                        <a:buNone/>
                      </a:pPr>
                      <a:endParaRPr lang="en-US" sz="1100" b="0" i="0" u="none" strike="noStrike" dirty="0">
                        <a:solidFill>
                          <a:srgbClr val="000000"/>
                        </a:solidFill>
                        <a:effectLst/>
                        <a:latin typeface="Arial" panose="020B0604020202020204" pitchFamily="34" charset="0"/>
                      </a:endParaRP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buNone/>
                      </a:pPr>
                      <a:r>
                        <a:rPr lang="en-US" sz="700" b="0" i="0" u="none" strike="noStrike">
                          <a:solidFill>
                            <a:srgbClr val="000000"/>
                          </a:solidFill>
                          <a:effectLst/>
                          <a:latin typeface="Arial" panose="020B0604020202020204" pitchFamily="34" charset="0"/>
                        </a:rPr>
                        <a:t>WG Dinner Roll/Marg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Broccoli</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Sliced Pickles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80141842"/>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Fresh Orange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buNone/>
                      </a:pPr>
                      <a:r>
                        <a:rPr lang="en-US" sz="700" b="0" i="0" u="none" strike="noStrike">
                          <a:solidFill>
                            <a:srgbClr val="000000"/>
                          </a:solidFill>
                          <a:effectLst/>
                          <a:latin typeface="Arial" panose="020B0604020202020204" pitchFamily="34" charset="0"/>
                        </a:rPr>
                        <a:t>Decorated Birthday Cake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Hearth Roll/Marg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Mashed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39788501"/>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ctr">
                        <a:buNone/>
                      </a:pPr>
                      <a:r>
                        <a:rPr lang="en-US" sz="700" b="0" i="0" u="none" strike="noStrike">
                          <a:solidFill>
                            <a:srgbClr val="000000"/>
                          </a:solidFill>
                          <a:effectLst/>
                          <a:latin typeface="Arial" panose="020B0604020202020204" pitchFamily="34" charset="0"/>
                        </a:rPr>
                        <a:t>or Plain Cake Square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Sliced Peaches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WG Bun/Tartar Sauce PC</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31298784"/>
                  </a:ext>
                </a:extLst>
              </a:tr>
              <a:tr h="366470">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a:txBody>
                    <a:bodyPr/>
                    <a:lstStyle/>
                    <a:p>
                      <a:pPr algn="ctr" fontAlgn="b">
                        <a:buNone/>
                      </a:pPr>
                      <a:r>
                        <a:rPr lang="en-US" sz="700" b="0" i="0" u="none" strike="noStrike">
                          <a:solidFill>
                            <a:srgbClr val="000000"/>
                          </a:solidFill>
                          <a:effectLst/>
                          <a:latin typeface="Arial" panose="020B0604020202020204" pitchFamily="34" charset="0"/>
                        </a:rPr>
                        <a:t>1% or Skim Milk</a:t>
                      </a: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dirty="0">
                          <a:solidFill>
                            <a:srgbClr val="000000"/>
                          </a:solidFill>
                          <a:effectLst/>
                          <a:latin typeface="Arial" panose="020B0604020202020204" pitchFamily="34" charset="0"/>
                        </a:rPr>
                        <a:t>Ooey Gooey Cake or Applesauce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80079810"/>
                  </a:ext>
                </a:extLst>
              </a:tr>
              <a:tr h="215571">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573181"/>
                  </a:ext>
                </a:extLst>
              </a:tr>
              <a:tr h="215571">
                <a:tc>
                  <a:txBody>
                    <a:bodyPr/>
                    <a:lstStyle/>
                    <a:p>
                      <a:pPr algn="ctr" fontAlgn="ctr">
                        <a:buNone/>
                      </a:pPr>
                      <a:r>
                        <a:rPr lang="en-US" sz="700" b="1" i="0" u="none" strike="noStrike">
                          <a:solidFill>
                            <a:srgbClr val="000000"/>
                          </a:solidFill>
                          <a:effectLst/>
                          <a:latin typeface="Arial" panose="020B0604020202020204" pitchFamily="34" charset="0"/>
                        </a:rPr>
                        <a:t>Monday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Tuesday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Wednesday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Thursday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Friday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2922262767"/>
                  </a:ext>
                </a:extLst>
              </a:tr>
              <a:tr h="215571">
                <a:tc>
                  <a:txBody>
                    <a:bodyPr/>
                    <a:lstStyle/>
                    <a:p>
                      <a:pPr algn="ctr" fontAlgn="ctr">
                        <a:buNone/>
                      </a:pPr>
                      <a:r>
                        <a:rPr lang="en-US" sz="700" b="1" i="0" u="none" strike="noStrike">
                          <a:solidFill>
                            <a:srgbClr val="000000"/>
                          </a:solidFill>
                          <a:effectLst/>
                          <a:latin typeface="Arial" panose="020B0604020202020204" pitchFamily="34" charset="0"/>
                        </a:rPr>
                        <a:t>11/17/2025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11/18/2025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11/19/2025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11/20/2025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11/21/2025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044138096"/>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Swedish Meatballs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Cheeseburger on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Sweet &amp; Sour Chicken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1" i="0" u="none" strike="noStrike">
                          <a:solidFill>
                            <a:srgbClr val="000000"/>
                          </a:solidFill>
                          <a:effectLst/>
                          <a:latin typeface="Arial" panose="020B0604020202020204" pitchFamily="34" charset="0"/>
                        </a:rPr>
                        <a:t>Peanut Butter Fudge 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ctr">
                        <a:buNone/>
                      </a:pPr>
                      <a:r>
                        <a:rPr lang="en-US" sz="700" b="1" i="0" u="none" strike="noStrike">
                          <a:solidFill>
                            <a:srgbClr val="000000"/>
                          </a:solidFill>
                          <a:effectLst/>
                          <a:latin typeface="Arial" panose="020B0604020202020204" pitchFamily="34" charset="0"/>
                        </a:rPr>
                        <a:t>National Stuffing 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D5B4"/>
                    </a:solidFill>
                  </a:tcPr>
                </a:tc>
                <a:extLst>
                  <a:ext uri="{0D108BD9-81ED-4DB2-BD59-A6C34878D82A}">
                    <a16:rowId xmlns:a16="http://schemas.microsoft.com/office/drawing/2014/main" val="3035650296"/>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Baked Potato/Sour Cream</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WG Hamburger Bun with</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Breast</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Beef Ravioli &amp; Marinara</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Baked Ham</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84660508"/>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Stewed Tomatoes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Lettuce, Sliced Tomato &amp;</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Brown Rice Pilaf</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Brussels Sprouts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Cornbread Stuffing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83021463"/>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Sour Dough Roll/Marg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Sliced Pickles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Broccoli</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700" b="0" i="0" u="none" strike="noStrike">
                          <a:solidFill>
                            <a:srgbClr val="000000"/>
                          </a:solidFill>
                          <a:effectLst/>
                          <a:latin typeface="Arial" panose="020B0604020202020204" pitchFamily="34" charset="0"/>
                        </a:rPr>
                        <a:t>California Blend Veggies</a:t>
                      </a: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Cauliflower</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59583613"/>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Strawberry Yogurt Cup</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Cheesy Hashbrown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Cinnamon Raisin Bread/Marg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n-US" sz="700" b="0" i="0" u="none" strike="noStrike">
                          <a:solidFill>
                            <a:srgbClr val="000000"/>
                          </a:solidFill>
                          <a:effectLst/>
                          <a:latin typeface="Arial" panose="020B0604020202020204" pitchFamily="34" charset="0"/>
                        </a:rPr>
                        <a:t>WG Breadstick/Marg</a:t>
                      </a: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WG Dinner Roll/Marg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81677811"/>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or Diet Pudding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Pineapple Tidbits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Strawberries &amp; Mandarins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Nutty Buddy Stick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Fresh Apple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88011700"/>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or Diet Cookie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00352338"/>
                  </a:ext>
                </a:extLst>
              </a:tr>
              <a:tr h="215571">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6871984"/>
                  </a:ext>
                </a:extLst>
              </a:tr>
              <a:tr h="215571">
                <a:tc>
                  <a:txBody>
                    <a:bodyPr/>
                    <a:lstStyle/>
                    <a:p>
                      <a:pPr algn="ctr" fontAlgn="ctr">
                        <a:buNone/>
                      </a:pPr>
                      <a:r>
                        <a:rPr lang="en-US" sz="700" b="1" i="0" u="none" strike="noStrike">
                          <a:solidFill>
                            <a:srgbClr val="000000"/>
                          </a:solidFill>
                          <a:effectLst/>
                          <a:latin typeface="Arial" panose="020B0604020202020204" pitchFamily="34" charset="0"/>
                        </a:rPr>
                        <a:t>Monday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Tuesday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Wednesday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Thursday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Friday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451691233"/>
                  </a:ext>
                </a:extLst>
              </a:tr>
              <a:tr h="215571">
                <a:tc>
                  <a:txBody>
                    <a:bodyPr/>
                    <a:lstStyle/>
                    <a:p>
                      <a:pPr algn="ctr" fontAlgn="ctr">
                        <a:buNone/>
                      </a:pPr>
                      <a:r>
                        <a:rPr lang="en-US" sz="700" b="1" i="0" u="none" strike="noStrike">
                          <a:solidFill>
                            <a:srgbClr val="000000"/>
                          </a:solidFill>
                          <a:effectLst/>
                          <a:latin typeface="Arial" panose="020B0604020202020204" pitchFamily="34" charset="0"/>
                        </a:rPr>
                        <a:t>11/24/2025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11/25/2025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11/26/2025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11/27/2025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buNone/>
                      </a:pPr>
                      <a:r>
                        <a:rPr lang="en-US" sz="700" b="1" i="0" u="none" strike="noStrike">
                          <a:solidFill>
                            <a:srgbClr val="000000"/>
                          </a:solidFill>
                          <a:effectLst/>
                          <a:latin typeface="Arial" panose="020B0604020202020204" pitchFamily="34" charset="0"/>
                        </a:rPr>
                        <a:t>11/28/2025</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103495024"/>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10 Grain Fish Filet</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BBQ Pulled Chicken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Turkey Breast with Gravy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endParaRPr lang="en-US" sz="700" b="1" i="0" u="none" strike="noStrike" dirty="0">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buNone/>
                      </a:pPr>
                      <a:endParaRPr lang="en-US" sz="700" b="1" i="0" u="none" strike="noStrike" dirty="0">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732180394"/>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Diced Sweet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on WG Hamburger Bun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Cornbread Dressing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1" i="0" u="none" strike="noStrike" dirty="0">
                          <a:solidFill>
                            <a:srgbClr val="000000"/>
                          </a:solidFill>
                          <a:effectLst/>
                          <a:latin typeface="Arial" panose="020B0604020202020204" pitchFamily="34" charset="0"/>
                        </a:rPr>
                        <a:t>Day</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ctr" fontAlgn="ctr">
                        <a:buNone/>
                      </a:pPr>
                      <a:endParaRPr lang="en-US" sz="700" b="1" i="0" u="none" strike="noStrike" dirty="0">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382221805"/>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Chuckwagon Corn</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Diced Baby Red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Whipped Potatoes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endParaRPr lang="en-US" sz="700" b="1" i="0" u="none" strike="noStrike" dirty="0">
                        <a:solidFill>
                          <a:srgbClr val="000000"/>
                        </a:solidFill>
                        <a:effectLst/>
                        <a:latin typeface="Arial" panose="020B0604020202020204" pitchFamily="34" charset="0"/>
                      </a:endParaRP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l" fontAlgn="b">
                        <a:buNone/>
                      </a:pPr>
                      <a:endParaRPr lang="en-US" sz="700" b="1" i="0" u="none" strike="noStrike">
                        <a:solidFill>
                          <a:srgbClr val="000000"/>
                        </a:solidFill>
                        <a:effectLst/>
                        <a:latin typeface="Arial" panose="020B0604020202020204" pitchFamily="34" charset="0"/>
                      </a:endParaRP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3534832488"/>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WG Dinner Roll/Marg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Green Peas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Green Bean Casserole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endParaRPr lang="en-US" sz="700" b="1" i="0" u="none" strike="noStrike" dirty="0">
                        <a:solidFill>
                          <a:srgbClr val="000000"/>
                        </a:solidFill>
                        <a:effectLst/>
                        <a:latin typeface="Arial" panose="020B0604020202020204" pitchFamily="34" charset="0"/>
                      </a:endParaRP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ctr" fontAlgn="b">
                        <a:buNone/>
                      </a:pPr>
                      <a:endParaRPr lang="en-US" sz="700" b="1" i="0" u="none" strike="noStrike" dirty="0">
                        <a:solidFill>
                          <a:srgbClr val="000000"/>
                        </a:solidFill>
                        <a:effectLst/>
                        <a:latin typeface="Arial" panose="020B0604020202020204" pitchFamily="34" charset="0"/>
                      </a:endParaRP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939390992"/>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Sliced Peaches</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Fresh Orange</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Cranberry Sauce Garnish</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rowSpan="5">
                  <a:txBody>
                    <a:bodyPr/>
                    <a:lstStyle/>
                    <a:p>
                      <a:pPr algn="ctr" fontAlgn="b">
                        <a:buNone/>
                      </a:pPr>
                      <a:endParaRPr lang="en-US" sz="700" b="0" i="0" u="none" strike="noStrike" dirty="0">
                        <a:solidFill>
                          <a:srgbClr val="000000"/>
                        </a:solidFill>
                        <a:effectLst/>
                        <a:latin typeface="Arial" panose="020B0604020202020204" pitchFamily="34" charset="0"/>
                      </a:endParaRPr>
                    </a:p>
                  </a:txBody>
                  <a:tcPr marL="5101" marR="5101" marT="5101" marB="3060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tc rowSpan="5">
                  <a:txBody>
                    <a:bodyPr/>
                    <a:lstStyle/>
                    <a:p>
                      <a:pPr algn="ctr" fontAlgn="b">
                        <a:buNone/>
                      </a:pPr>
                      <a:endParaRPr lang="en-US" sz="1100" b="0" i="0" u="none" strike="noStrike" dirty="0">
                        <a:solidFill>
                          <a:srgbClr val="000000"/>
                        </a:solidFill>
                        <a:effectLst/>
                        <a:latin typeface="Arial" panose="020B0604020202020204" pitchFamily="34" charset="0"/>
                      </a:endParaRP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314698117"/>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Tartar Sauce PC</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WG Dinner Roll/Marg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4287372"/>
                  </a:ext>
                </a:extLst>
              </a:tr>
              <a:tr h="215571">
                <a:tc>
                  <a:txBody>
                    <a:bodyPr/>
                    <a:lstStyle/>
                    <a:p>
                      <a:pPr algn="ctr" fontAlgn="ctr">
                        <a:buNone/>
                      </a:pPr>
                      <a:r>
                        <a:rPr lang="en-US" sz="700" b="0" i="0" u="none" strike="noStrike">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Pumpkin Pie &amp; Whip Topping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0048754"/>
                  </a:ext>
                </a:extLst>
              </a:tr>
              <a:tr h="215571">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buNone/>
                      </a:pPr>
                      <a:r>
                        <a:rPr lang="en-US" sz="700" b="0" i="0" u="none" strike="noStrike">
                          <a:solidFill>
                            <a:srgbClr val="000000"/>
                          </a:solidFill>
                          <a:effectLst/>
                          <a:latin typeface="Arial" panose="020B0604020202020204" pitchFamily="34" charset="0"/>
                        </a:rPr>
                        <a:t>or Diet Pudding</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08101174"/>
                  </a:ext>
                </a:extLst>
              </a:tr>
              <a:tr h="0">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700" b="0" i="0" u="none" strike="noStrike">
                        <a:solidFill>
                          <a:srgbClr val="000000"/>
                        </a:solidFill>
                        <a:effectLst/>
                        <a:latin typeface="Arial" panose="020B0604020202020204" pitchFamily="34" charset="0"/>
                      </a:endParaRP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700" b="0" i="0" u="none" strike="noStrike" dirty="0">
                          <a:solidFill>
                            <a:srgbClr val="000000"/>
                          </a:solidFill>
                          <a:effectLst/>
                          <a:latin typeface="Arial" panose="020B0604020202020204" pitchFamily="34" charset="0"/>
                        </a:rPr>
                        <a:t>1% or Skim Milk</a:t>
                      </a:r>
                    </a:p>
                  </a:txBody>
                  <a:tcPr marL="5101" marR="5101" marT="5101" marB="306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23255633"/>
                  </a:ext>
                </a:extLst>
              </a:tr>
            </a:tbl>
          </a:graphicData>
        </a:graphic>
      </p:graphicFrame>
      <p:pic>
        <p:nvPicPr>
          <p:cNvPr id="6" name="Picture 5" descr="A flag with stars and stripes&#10;&#10;AI-generated content may be incorrect.">
            <a:extLst>
              <a:ext uri="{FF2B5EF4-FFF2-40B4-BE49-F238E27FC236}">
                <a16:creationId xmlns:a16="http://schemas.microsoft.com/office/drawing/2014/main" id="{AD50EDB6-A373-86A8-D58D-CB2699C5AFB4}"/>
              </a:ext>
            </a:extLst>
          </p:cNvPr>
          <p:cNvPicPr>
            <a:picLocks noChangeAspect="1"/>
          </p:cNvPicPr>
          <p:nvPr/>
        </p:nvPicPr>
        <p:blipFill>
          <a:blip r:embed="rId2"/>
          <a:stretch>
            <a:fillRect/>
          </a:stretch>
        </p:blipFill>
        <p:spPr>
          <a:xfrm>
            <a:off x="1700511" y="3751386"/>
            <a:ext cx="1243602" cy="1277814"/>
          </a:xfrm>
          <a:prstGeom prst="rect">
            <a:avLst/>
          </a:prstGeom>
        </p:spPr>
      </p:pic>
      <p:pic>
        <p:nvPicPr>
          <p:cNvPr id="8" name="Picture 7" descr="A sign with text and a couple of people&#10;&#10;AI-generated content may be incorrect.">
            <a:extLst>
              <a:ext uri="{FF2B5EF4-FFF2-40B4-BE49-F238E27FC236}">
                <a16:creationId xmlns:a16="http://schemas.microsoft.com/office/drawing/2014/main" id="{0805DE6C-C3AD-2454-0D7E-2C0986FD8BB7}"/>
              </a:ext>
            </a:extLst>
          </p:cNvPr>
          <p:cNvPicPr>
            <a:picLocks noChangeAspect="1"/>
          </p:cNvPicPr>
          <p:nvPr/>
        </p:nvPicPr>
        <p:blipFill>
          <a:blip r:embed="rId3"/>
          <a:stretch>
            <a:fillRect/>
          </a:stretch>
        </p:blipFill>
        <p:spPr>
          <a:xfrm>
            <a:off x="4694592" y="7948246"/>
            <a:ext cx="2690947" cy="1617785"/>
          </a:xfrm>
          <a:prstGeom prst="rect">
            <a:avLst/>
          </a:prstGeom>
        </p:spPr>
      </p:pic>
    </p:spTree>
    <p:extLst>
      <p:ext uri="{BB962C8B-B14F-4D97-AF65-F5344CB8AC3E}">
        <p14:creationId xmlns:p14="http://schemas.microsoft.com/office/powerpoint/2010/main" val="167587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CFEF83-C363-5CC7-6987-59EEEAE00620}"/>
              </a:ext>
            </a:extLst>
          </p:cNvPr>
          <p:cNvSpPr txBox="1"/>
          <p:nvPr/>
        </p:nvSpPr>
        <p:spPr>
          <a:xfrm>
            <a:off x="1055077" y="257909"/>
            <a:ext cx="5568461" cy="707886"/>
          </a:xfrm>
          <a:prstGeom prst="rect">
            <a:avLst/>
          </a:prstGeom>
          <a:noFill/>
        </p:spPr>
        <p:txBody>
          <a:bodyPr wrap="square" rtlCol="0">
            <a:spAutoFit/>
          </a:bodyPr>
          <a:lstStyle/>
          <a:p>
            <a:r>
              <a:rPr lang="en-US" sz="4000" b="1" dirty="0"/>
              <a:t>NOVEMBER DELI MENU</a:t>
            </a:r>
          </a:p>
        </p:txBody>
      </p:sp>
      <p:pic>
        <p:nvPicPr>
          <p:cNvPr id="4" name="Picture 3">
            <a:extLst>
              <a:ext uri="{FF2B5EF4-FFF2-40B4-BE49-F238E27FC236}">
                <a16:creationId xmlns:a16="http://schemas.microsoft.com/office/drawing/2014/main" id="{782E3D49-12B8-5CAA-B38E-A89830661420}"/>
              </a:ext>
            </a:extLst>
          </p:cNvPr>
          <p:cNvPicPr>
            <a:picLocks noChangeAspect="1"/>
          </p:cNvPicPr>
          <p:nvPr/>
        </p:nvPicPr>
        <p:blipFill>
          <a:blip r:embed="rId2"/>
          <a:stretch>
            <a:fillRect/>
          </a:stretch>
        </p:blipFill>
        <p:spPr>
          <a:xfrm>
            <a:off x="82062" y="965795"/>
            <a:ext cx="7772400" cy="8732556"/>
          </a:xfrm>
          <a:prstGeom prst="rect">
            <a:avLst/>
          </a:prstGeom>
        </p:spPr>
      </p:pic>
    </p:spTree>
    <p:extLst>
      <p:ext uri="{BB962C8B-B14F-4D97-AF65-F5344CB8AC3E}">
        <p14:creationId xmlns:p14="http://schemas.microsoft.com/office/powerpoint/2010/main" val="184043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75" y="339386"/>
            <a:ext cx="7124700" cy="4334520"/>
          </a:xfrm>
          <a:prstGeom prst="rect">
            <a:avLst/>
          </a:prstGeom>
        </p:spPr>
        <p:txBody>
          <a:bodyPr wrap="square">
            <a:spAutoFit/>
          </a:bodyPr>
          <a:lstStyle/>
          <a:p>
            <a:r>
              <a:rPr lang="en-US" sz="1400" dirty="0">
                <a:ea typeface="Calibri" panose="020F0502020204030204" pitchFamily="34" charset="0"/>
                <a:cs typeface="Times New Roman" panose="02020603050405020304" pitchFamily="18" charset="0"/>
              </a:rPr>
              <a:t>Bellevue Senior Community Center</a:t>
            </a:r>
          </a:p>
          <a:p>
            <a:r>
              <a:rPr lang="en-US" sz="1400" dirty="0">
                <a:ea typeface="Calibri" panose="020F0502020204030204" pitchFamily="34" charset="0"/>
                <a:cs typeface="Times New Roman" panose="02020603050405020304" pitchFamily="18" charset="0"/>
              </a:rPr>
              <a:t>109 W. 22nd Avenue</a:t>
            </a:r>
          </a:p>
          <a:p>
            <a:pPr algn="just">
              <a:spcAft>
                <a:spcPts val="1000"/>
              </a:spcAft>
            </a:pPr>
            <a:r>
              <a:rPr lang="en-US" sz="1400" dirty="0">
                <a:ea typeface="Calibri" panose="020F0502020204030204" pitchFamily="34" charset="0"/>
                <a:cs typeface="Times New Roman" panose="02020603050405020304" pitchFamily="18" charset="0"/>
              </a:rPr>
              <a:t>Bellevue, NE 68005</a:t>
            </a:r>
          </a:p>
          <a:p>
            <a:endParaRPr lang="en-US" sz="1200" b="1" dirty="0">
              <a:latin typeface="Bookman Old Style" panose="02050604050505020204" pitchFamily="18" charset="0"/>
              <a:ea typeface="Calibri" panose="020F0502020204030204" pitchFamily="34" charset="0"/>
              <a:cs typeface="Times New Roman" panose="02020603050405020304" pitchFamily="18" charset="0"/>
            </a:endParaRPr>
          </a:p>
          <a:p>
            <a:endParaRPr lang="en-US" sz="1200" b="1" i="1" dirty="0">
              <a:ea typeface="Calibri" panose="020F0502020204030204" pitchFamily="34" charset="0"/>
              <a:cs typeface="Times New Roman" panose="02020603050405020304" pitchFamily="18" charset="0"/>
            </a:endParaRPr>
          </a:p>
          <a:p>
            <a:endParaRPr lang="en-US" sz="1200" i="1" dirty="0">
              <a:ea typeface="Calibri" panose="020F0502020204030204" pitchFamily="34" charset="0"/>
              <a:cs typeface="Times New Roman" panose="02020603050405020304" pitchFamily="18" charset="0"/>
            </a:endParaRPr>
          </a:p>
          <a:p>
            <a:pPr algn="just">
              <a:spcAft>
                <a:spcPts val="1000"/>
              </a:spcAft>
            </a:pPr>
            <a:r>
              <a:rPr lang="en-US" sz="1200" i="1" dirty="0">
                <a:ea typeface="Calibri" panose="020F0502020204030204" pitchFamily="34" charset="0"/>
                <a:cs typeface="Vijaya" panose="020B0604020202020204" pitchFamily="34" charset="0"/>
              </a:rPr>
              <a:t>Over the past few years, the Bellevue Senior Community Center has experienced tremendous growth.  As we continue to grow, we are always looking for new ways to improve the center.  We strive to add activities and events, provide services to our area seniors, and give the seniors who attend our center a chance to get involved and give back; all the while keeping the senior center’s costs and overhead low.  Continuing to grow while faced with today’s economy is not always an easy task.</a:t>
            </a:r>
          </a:p>
          <a:p>
            <a:pPr algn="just">
              <a:spcAft>
                <a:spcPts val="1000"/>
              </a:spcAft>
            </a:pPr>
            <a:r>
              <a:rPr lang="en-US" sz="1200" i="1" dirty="0">
                <a:ea typeface="Calibri" panose="020F0502020204030204" pitchFamily="34" charset="0"/>
                <a:cs typeface="Vijaya" panose="020B0604020202020204" pitchFamily="34" charset="0"/>
              </a:rPr>
              <a:t>Because of our growth, the Bellevue Senior Community Center has created another opportunity for seniors and others to support us</a:t>
            </a:r>
            <a:r>
              <a:rPr lang="en-US" sz="1200" b="1" i="1" dirty="0">
                <a:ea typeface="Calibri" panose="020F0502020204030204" pitchFamily="34" charset="0"/>
                <a:cs typeface="Vijaya" panose="020B0604020202020204" pitchFamily="34" charset="0"/>
              </a:rPr>
              <a:t>, The Bellevue Senior Community Center Booster Club</a:t>
            </a:r>
            <a:r>
              <a:rPr lang="en-US" sz="1200" i="1" dirty="0">
                <a:ea typeface="Calibri" panose="020F0502020204030204" pitchFamily="34" charset="0"/>
                <a:cs typeface="Vijaya" panose="020B0604020202020204" pitchFamily="34" charset="0"/>
              </a:rPr>
              <a:t>.  The Booster Club is a </a:t>
            </a:r>
            <a:r>
              <a:rPr lang="en-US" sz="1200" b="1" i="1" dirty="0">
                <a:ea typeface="Calibri" panose="020F0502020204030204" pitchFamily="34" charset="0"/>
                <a:cs typeface="Vijaya" panose="020B0604020202020204" pitchFamily="34" charset="0"/>
              </a:rPr>
              <a:t>100% voluntary club</a:t>
            </a:r>
            <a:r>
              <a:rPr lang="en-US" sz="1200" i="1" dirty="0">
                <a:ea typeface="Calibri" panose="020F0502020204030204" pitchFamily="34" charset="0"/>
                <a:cs typeface="Vijaya" panose="020B0604020202020204" pitchFamily="34" charset="0"/>
              </a:rPr>
              <a:t> that supports the efforts of the center.  The cost to belong to the Booster Club is </a:t>
            </a:r>
            <a:r>
              <a:rPr lang="en-US" sz="1200" b="1" i="1" dirty="0">
                <a:ea typeface="Calibri" panose="020F0502020204030204" pitchFamily="34" charset="0"/>
                <a:cs typeface="Vijaya" panose="020B0604020202020204" pitchFamily="34" charset="0"/>
              </a:rPr>
              <a:t>$24 per year.</a:t>
            </a:r>
            <a:r>
              <a:rPr lang="en-US" sz="1200" i="1" dirty="0">
                <a:ea typeface="Calibri" panose="020F0502020204030204" pitchFamily="34" charset="0"/>
                <a:cs typeface="Vijaya" panose="020B0604020202020204" pitchFamily="34" charset="0"/>
              </a:rPr>
              <a:t> We pro-rate the cost if you sign up now to ONLY $2.00 a month! </a:t>
            </a:r>
          </a:p>
          <a:p>
            <a:pPr algn="just">
              <a:spcAft>
                <a:spcPts val="1000"/>
              </a:spcAft>
            </a:pPr>
            <a:r>
              <a:rPr lang="en-US" sz="1200" i="1" dirty="0">
                <a:ea typeface="Calibri" panose="020F0502020204030204" pitchFamily="34" charset="0"/>
                <a:cs typeface="Vijaya" panose="020B0604020202020204" pitchFamily="34" charset="0"/>
              </a:rPr>
              <a:t>Please complete an enrollment form and take it to the Front Desk at the Bellevue Senior Community Center. Your membership will be valid through June 30</a:t>
            </a:r>
            <a:r>
              <a:rPr lang="en-US" sz="1200" i="1" baseline="30000" dirty="0">
                <a:ea typeface="Calibri" panose="020F0502020204030204" pitchFamily="34" charset="0"/>
                <a:cs typeface="Vijaya" panose="020B0604020202020204" pitchFamily="34" charset="0"/>
              </a:rPr>
              <a:t>th</a:t>
            </a:r>
            <a:r>
              <a:rPr lang="en-US" sz="1200" i="1" dirty="0">
                <a:ea typeface="Calibri" panose="020F0502020204030204" pitchFamily="34" charset="0"/>
                <a:cs typeface="Vijaya" panose="020B0604020202020204" pitchFamily="34" charset="0"/>
              </a:rPr>
              <a:t>, 2026</a:t>
            </a:r>
            <a:endParaRPr lang="en-US" sz="1200" b="1" i="1" dirty="0">
              <a:latin typeface="Bookman Old Style" panose="02050604050505020204" pitchFamily="18" charset="0"/>
              <a:ea typeface="Calibri" panose="020F0502020204030204" pitchFamily="34" charset="0"/>
              <a:cs typeface="Times New Roman" panose="02020603050405020304" pitchFamily="18" charset="0"/>
            </a:endParaRPr>
          </a:p>
          <a:p>
            <a:pPr algn="just">
              <a:spcAft>
                <a:spcPts val="1000"/>
              </a:spcAft>
            </a:pPr>
            <a:endParaRPr lang="en-US" sz="1200" b="1" i="1" dirty="0">
              <a:latin typeface="Bookman Old Style" panose="02050604050505020204" pitchFamily="18" charset="0"/>
              <a:ea typeface="Calibri" panose="020F0502020204030204" pitchFamily="34" charset="0"/>
              <a:cs typeface="Times New Roman" panose="02020603050405020304" pitchFamily="18" charset="0"/>
            </a:endParaRPr>
          </a:p>
          <a:p>
            <a:pPr algn="just">
              <a:spcAft>
                <a:spcPts val="1000"/>
              </a:spcAft>
            </a:pPr>
            <a:endParaRPr lang="en-US" sz="1200" b="1"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938033" y="339386"/>
            <a:ext cx="1520042" cy="9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356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420640</TotalTime>
  <Words>1994</Words>
  <Application>Microsoft Office PowerPoint</Application>
  <PresentationFormat>Custom</PresentationFormat>
  <Paragraphs>396</Paragraphs>
  <Slides>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Microsoft YaHei</vt:lpstr>
      <vt:lpstr>Arial</vt:lpstr>
      <vt:lpstr>Bahnschrift</vt:lpstr>
      <vt:lpstr>Bookman Old Style</vt:lpstr>
      <vt:lpstr>Byington</vt:lpstr>
      <vt:lpstr>Calibri</vt:lpstr>
      <vt:lpstr>Calibri Light</vt:lpstr>
      <vt:lpstr>Century Gothic</vt:lpstr>
      <vt:lpstr>Chiller</vt:lpstr>
      <vt:lpstr>Vijaya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Hendrix</dc:creator>
  <cp:lastModifiedBy>Dawn Jaixen</cp:lastModifiedBy>
  <cp:revision>3007</cp:revision>
  <cp:lastPrinted>2025-10-21T16:05:48Z</cp:lastPrinted>
  <dcterms:created xsi:type="dcterms:W3CDTF">2014-09-05T19:53:48Z</dcterms:created>
  <dcterms:modified xsi:type="dcterms:W3CDTF">2025-11-04T14:38:10Z</dcterms:modified>
</cp:coreProperties>
</file>